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17"/>
  </p:notesMasterIdLst>
  <p:sldIdLst>
    <p:sldId id="745" r:id="rId6"/>
    <p:sldId id="265" r:id="rId7"/>
    <p:sldId id="266" r:id="rId8"/>
    <p:sldId id="267" r:id="rId9"/>
    <p:sldId id="270" r:id="rId10"/>
    <p:sldId id="269" r:id="rId11"/>
    <p:sldId id="746" r:id="rId12"/>
    <p:sldId id="747" r:id="rId13"/>
    <p:sldId id="271" r:id="rId14"/>
    <p:sldId id="272" r:id="rId15"/>
    <p:sldId id="748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e Støre Bergrem" userId="cd51b4c9-67cb-4024-a558-b8b770e3f588" providerId="ADAL" clId="{7CACA2BF-DC97-4CA1-9EFC-BC6F972202B5}"/>
    <pc:docChg chg="modSld">
      <pc:chgData name="Frode Støre Bergrem" userId="cd51b4c9-67cb-4024-a558-b8b770e3f588" providerId="ADAL" clId="{7CACA2BF-DC97-4CA1-9EFC-BC6F972202B5}" dt="2025-10-22T09:34:10.578" v="356" actId="20577"/>
      <pc:docMkLst>
        <pc:docMk/>
      </pc:docMkLst>
      <pc:sldChg chg="modSp mod">
        <pc:chgData name="Frode Støre Bergrem" userId="cd51b4c9-67cb-4024-a558-b8b770e3f588" providerId="ADAL" clId="{7CACA2BF-DC97-4CA1-9EFC-BC6F972202B5}" dt="2025-10-22T09:34:10.578" v="356" actId="20577"/>
        <pc:sldMkLst>
          <pc:docMk/>
          <pc:sldMk cId="2979341819" sldId="745"/>
        </pc:sldMkLst>
        <pc:spChg chg="mod">
          <ac:chgData name="Frode Støre Bergrem" userId="cd51b4c9-67cb-4024-a558-b8b770e3f588" providerId="ADAL" clId="{7CACA2BF-DC97-4CA1-9EFC-BC6F972202B5}" dt="2025-10-22T09:34:10.578" v="356" actId="20577"/>
          <ac:spMkLst>
            <pc:docMk/>
            <pc:sldMk cId="2979341819" sldId="745"/>
            <ac:spMk id="5" creationId="{64A3A4BE-31E3-B44A-93F2-8B12881E6F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3B7B5-3117-44B4-8036-8B5976B2D1AC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0C96D-9D8B-41DA-A169-06BA9F5FBC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30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E4094-74A1-8699-2C19-83696AC3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01D472E-475A-4A4C-70AB-7DCF405E5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3829A92-49A4-6700-53DC-668EA1BD7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3EC566-6141-DF6C-EC9E-75FBEF9CB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8E6C2-E05E-5B49-B0DC-A939D4C02F6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78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DE346-CFE8-814C-BA5E-9B21D73A912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2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DE346-CFE8-814C-BA5E-9B21D73A912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00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EC7FF-FF28-51A7-6FA6-520F9CE0C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49E6491-7365-1252-4FFB-4E88B0972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8227246-2E89-0497-D695-011E843D8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21E9B5-49F7-D9F1-9D02-842298F4B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7DE346-CFE8-814C-BA5E-9B21D73A912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32FE38-17A4-CB69-8778-2B35A1A66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30FAC30-DB06-2ED3-90AC-9F5DDBC39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EBA186-9EB7-8F75-FCD3-A4807E84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ABE55C-10EF-D1F7-1799-7D0A2EDB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F483CB-1272-9A74-A636-727C8E5E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78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31F272-F294-9671-DDE7-705B7B41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BCC8DF7-4127-2D26-6134-E0F988CA9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0B600B-58A2-C3E0-4311-F6AE65DF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B970B7-91FC-284E-7B38-9753B1F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641E31-A49F-4931-55A8-9BB2E691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8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9BB7C36-9107-97F4-11CE-6E2EA48DA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46F9E60-1DF3-5713-F368-16090F9F2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A33D6D-D2AB-4C75-87C4-AB775277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ACA5E1-ADC4-8F39-6898-5CDF486F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11430A-3D16-0C3A-7B90-42D54FCB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68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45AE62-22AE-4E48-94D1-641D34EC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405D4D8-3219-4BF8-B025-77DAD853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F954AFD-6D85-4371-AC1B-4D4137FE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67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71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29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1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050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747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624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31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685132-3EAF-777E-5EA7-49AECBE6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C240EA-407C-3117-BA1F-7BF994FF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0705AF-C804-88FC-8C84-BCEF5B3E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C47D5F-C47D-988E-79E7-5E5F9294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D869BE-AAC0-C52C-8295-B15E2E90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596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65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325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860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2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00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DAE231-E391-6884-845A-38727460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26562F-C04B-5F6F-FABB-6913652F8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924506-7EA2-EAF5-6D7B-231B0157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2C01AD-E1A1-BD3A-9DF3-6A7ED325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BE348C-40DA-47A4-812C-DC08A252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2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598701-09EC-6C21-90C1-99558AAB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FE0CC7-55FC-59AC-B3B5-236295BD0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84A8CFF-C33C-763D-D1AA-196DB2FA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59C7E77-2EC3-867B-82A3-ABFB9801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B9E8CB-C3CF-7F83-CC06-2D0B124C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5AD8C56-8447-BF6C-62C3-5784D1EA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637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6FDF22-B781-64D4-D33F-525A18C1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A1C557-6BDA-B74B-B01F-F6EEE95D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1080CEB-CCCB-A728-4128-17BC32F50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CA3AC13-B200-1C68-F4B4-E12AB6EAB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77B53D5-140A-E76C-5B01-C9A86AD58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6DC344D-49A5-49C7-8718-CEAA84AC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4BE0AB5-3114-FFAD-4D3E-A8D405F9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EDBD26D-F9B2-8818-2869-BBE4394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38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005774-D88B-1D30-0D33-2CDB72A9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6A212B-259C-44A0-C296-1B613D7B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6448BE-C492-AF24-52A0-1F199346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D6B0992-ED89-8A8E-0F09-717CD48F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00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9FE920D-E8FB-3B93-2BBC-09241DB2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6C05FDF-964F-0445-6856-9DAC1BCF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F1C19D-454E-0DA9-E717-5D265697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1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BC047-DBA4-E56F-7E77-A0CC95FF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E03C64-8D6E-CBF6-DADE-41BDA1946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27B77C-B239-881E-3A85-DA60D4E88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17DBBCE-7009-4AD6-6230-D57DD606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65C0D77-725D-9F1B-2F81-70547DE9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C93920-023F-B7A0-5CBA-F9A8C0C9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4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959DC4-444C-D3DA-D09C-F66162CC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C44DCD-C598-97F5-9B22-748DE9DF3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8CB2077-FB2E-D455-7F97-9083466DB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12AB20-B194-9175-BD1B-B92A164D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345CC9F-7FB7-E3C6-4B46-03B73B23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36AB6F-DC2D-7135-59C8-805D08B4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63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A7CAF40-1EB9-0B44-60FF-4EE32C47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1BEA54-12BE-2BFA-7C39-91DEA78F1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E791B5-111A-3F07-577E-A6B611193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F91B57-E46C-BB87-C381-7DD1AB50C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AC2AA2-26A3-B49B-533C-D89BB7E07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1DAEC58-884D-55A9-4CCC-F4D031C504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65" y="230192"/>
            <a:ext cx="405385" cy="43586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9C35282-B5C9-4F50-F0FB-B96F21AA5CD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96" y="6133211"/>
            <a:ext cx="3499104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3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7D55-D517-4963-A841-BB4F7F3E36C6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8F5B-6A80-4594-B8B1-52C4A97C321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310F4E3-A754-43D1-A070-B6CE302F61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65" y="230192"/>
            <a:ext cx="405385" cy="4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2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0255A-8032-D0EB-188C-DBDF493D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627A46-BE4D-54B9-1ADA-851CA8A42284}"/>
              </a:ext>
            </a:extLst>
          </p:cNvPr>
          <p:cNvSpPr txBox="1">
            <a:spLocks/>
          </p:cNvSpPr>
          <p:nvPr/>
        </p:nvSpPr>
        <p:spPr>
          <a:xfrm>
            <a:off x="5642043" y="796258"/>
            <a:ext cx="6228221" cy="944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D21D1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Status strategiarbeidet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D21D1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" name="Bilde 2" descr="Et bilde som inneholder tekst, foss, utendørs, vandring&#10;&#10;Innhold generert av kunstig intelligens kan være feil.">
            <a:extLst>
              <a:ext uri="{FF2B5EF4-FFF2-40B4-BE49-F238E27FC236}">
                <a16:creationId xmlns:a16="http://schemas.microsoft.com/office/drawing/2014/main" id="{0D95E56C-93C5-890E-5248-D609E8C54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885378" y="432179"/>
            <a:ext cx="4313871" cy="598226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4A3A4BE-31E3-B44A-93F2-8B12881E6F03}"/>
              </a:ext>
            </a:extLst>
          </p:cNvPr>
          <p:cNvSpPr txBox="1"/>
          <p:nvPr/>
        </p:nvSpPr>
        <p:spPr>
          <a:xfrm>
            <a:off x="5924145" y="2013626"/>
            <a:ext cx="47276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satt i gang en del tiltak etter vedtaket av veivalget for å komme godt i gang med arbeidet.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 har mål om et aktivitetstilbud som gir livslang deltakelse, og tiltrekker seg fler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 skal satse på Trondheimsområdet, og skal lage en helhetlig plan for 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TT skal gjøre TT til et godt sted </a:t>
            </a:r>
            <a:r>
              <a:rPr lang="nb-NO">
                <a:solidFill>
                  <a:prstClr val="black"/>
                </a:solidFill>
                <a:latin typeface="Calibri" panose="020F0502020204030204"/>
              </a:rPr>
              <a:t>for frivillige, og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Spørreundersøkelse om aktivitet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Spørreundersøkelse om Tilrettelegging i Trondheimsmarka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Ordninger for frivillige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34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78B4-C8CD-E5EC-D004-2EEA3068B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63A36599-E6CE-F858-72B1-D006459185BA}"/>
              </a:ext>
            </a:extLst>
          </p:cNvPr>
          <p:cNvSpPr/>
          <p:nvPr/>
        </p:nvSpPr>
        <p:spPr>
          <a:xfrm>
            <a:off x="7623425" y="2003460"/>
            <a:ext cx="4356242" cy="4081363"/>
          </a:xfrm>
          <a:prstGeom prst="roundRect">
            <a:avLst>
              <a:gd name="adj" fmla="val 10617"/>
            </a:avLst>
          </a:prstGeom>
          <a:solidFill>
            <a:srgbClr val="C00000">
              <a:alpha val="1791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BD7A01-BE35-CA9F-8055-F7AA10FB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Hovedfunn hyttetilbud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25DB1D0-13A6-E5FC-E2D8-ED1453CEEF47}"/>
              </a:ext>
            </a:extLst>
          </p:cNvPr>
          <p:cNvSpPr txBox="1"/>
          <p:nvPr/>
        </p:nvSpPr>
        <p:spPr>
          <a:xfrm>
            <a:off x="7885468" y="2335668"/>
            <a:ext cx="4094199" cy="3330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Rønningen gård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fleste svarer at de bruker Rønningen noen ganger i året, og skulle brukt den oftere hvis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lengre åpningstider/kveldsåpent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 fått mer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informasjon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om tilbudet.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Noen peker på at det er langt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å komme seg dit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de som bor på andre siden av byen, og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transporttilbud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 blir nevnt ønske om 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rundturer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(ikke bare gå til/fra Rønningen)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338B05F-C06C-ACB4-CDC9-1C32CD7BAA8E}"/>
              </a:ext>
            </a:extLst>
          </p:cNvPr>
          <p:cNvSpPr txBox="1"/>
          <p:nvPr/>
        </p:nvSpPr>
        <p:spPr>
          <a:xfrm>
            <a:off x="891459" y="154685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Overnattingstilbud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8DEE5F3-41AE-51CF-B8F9-F3270BE935D3}"/>
              </a:ext>
            </a:extLst>
          </p:cNvPr>
          <p:cNvSpPr txBox="1"/>
          <p:nvPr/>
        </p:nvSpPr>
        <p:spPr>
          <a:xfrm>
            <a:off x="838200" y="1852577"/>
            <a:ext cx="6241232" cy="116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Både markahytter og kystnære hytter er ønskelig, der man helst kunne tenke seg å ta med 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partner, barn eller vennegjengen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Det er viktig at hytta gir en 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unik opplevelse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Flere peker også på tilgang til 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bilveg og parkering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samt at det er mulighet for 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aktiviteter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nærheten (fiske, padling o.l.). 40% av de som svarer er ikke interessert i et slikt tilbud.</a:t>
            </a:r>
          </a:p>
        </p:txBody>
      </p:sp>
      <p:pic>
        <p:nvPicPr>
          <p:cNvPr id="12" name="Bilde 11" descr="Et bilde som inneholder tekst, skjermbilde, Font, nummer&#10;&#10;KI-generert innhold kan være feil.">
            <a:extLst>
              <a:ext uri="{FF2B5EF4-FFF2-40B4-BE49-F238E27FC236}">
                <a16:creationId xmlns:a16="http://schemas.microsoft.com/office/drawing/2014/main" id="{9DB4D359-B210-2774-5D39-5ADD7C8C2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80555"/>
            <a:ext cx="6294491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8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rundet rektangel 5">
            <a:extLst>
              <a:ext uri="{FF2B5EF4-FFF2-40B4-BE49-F238E27FC236}">
                <a16:creationId xmlns:a16="http://schemas.microsoft.com/office/drawing/2014/main" id="{3C13EE10-6B80-EE9D-3D91-3ED26D80E80F}"/>
              </a:ext>
            </a:extLst>
          </p:cNvPr>
          <p:cNvSpPr/>
          <p:nvPr/>
        </p:nvSpPr>
        <p:spPr>
          <a:xfrm>
            <a:off x="7572053" y="1520576"/>
            <a:ext cx="4284325" cy="4736386"/>
          </a:xfrm>
          <a:prstGeom prst="roundRect">
            <a:avLst>
              <a:gd name="adj" fmla="val 10617"/>
            </a:avLst>
          </a:prstGeom>
          <a:solidFill>
            <a:srgbClr val="C00000">
              <a:alpha val="1791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C567C7-75C7-9689-654E-234C8B7E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Generelle tilbakemeldinger til TT  (oppsummert)</a:t>
            </a:r>
            <a:br>
              <a:rPr lang="nb-NO" sz="3200" dirty="0"/>
            </a:br>
            <a:r>
              <a:rPr lang="nb-NO" sz="2000" i="1" dirty="0"/>
              <a:t>Er det noe mer du ønsker å fortelle oss eller gi tilbakemelding på?</a:t>
            </a:r>
            <a:br>
              <a:rPr lang="nb-NO" sz="3200" i="1" dirty="0"/>
            </a:b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BFB18C-719B-5213-AA7A-D696064E3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5019"/>
            <a:ext cx="6579743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1800" b="1" dirty="0"/>
              <a:t>Tilrettelegging vs. natur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800" dirty="0"/>
              <a:t>Beholde naturlige stier, unngå for mye grus/klopper, fokus på uberørt natur og bærekraft (Ønsker ikke at TT skal tilpasse/tilrettelegge for mye)</a:t>
            </a:r>
          </a:p>
          <a:p>
            <a:pPr marL="0" indent="0">
              <a:lnSpc>
                <a:spcPct val="100000"/>
              </a:lnSpc>
              <a:buNone/>
            </a:pPr>
            <a:endParaRPr lang="nb-NO" sz="1800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800" b="1" dirty="0"/>
              <a:t>Frivillighet og tilbud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800" dirty="0"/>
              <a:t>Takknemlighet for frivillige og TT-arbeidet, ønsker flere turtilbud for ulike nivåer og målgrupper, inkluderende og sosiale tilbud</a:t>
            </a:r>
          </a:p>
          <a:p>
            <a:pPr marL="0" indent="0">
              <a:lnSpc>
                <a:spcPct val="100000"/>
              </a:lnSpc>
              <a:buNone/>
            </a:pPr>
            <a:endParaRPr lang="nb-NO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800" b="1" dirty="0"/>
              <a:t>Tilgjengelighet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800" dirty="0"/>
              <a:t>Mange ønsker et tilbud andre plasser enn Bymarka</a:t>
            </a:r>
          </a:p>
          <a:p>
            <a:pPr marL="0" indent="0">
              <a:lnSpc>
                <a:spcPct val="100000"/>
              </a:lnSpc>
              <a:buNone/>
            </a:pPr>
            <a:endParaRPr lang="nb-NO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800" b="1" dirty="0"/>
              <a:t>Bruk</a:t>
            </a:r>
          </a:p>
          <a:p>
            <a:pPr marL="0" indent="0">
              <a:buNone/>
            </a:pPr>
            <a:r>
              <a:rPr lang="nb-NO" sz="1800" dirty="0"/>
              <a:t>Bruk av stier: konflikter med syklister, prioritering vinterstid (ski vs. gående)</a:t>
            </a:r>
          </a:p>
          <a:p>
            <a:pPr marL="0" indent="0">
              <a:buNone/>
            </a:pPr>
            <a:r>
              <a:rPr lang="nb-NO" sz="1800" dirty="0"/>
              <a:t>Mange nevner praktiske utfordringer, som skilting, fasiliteter og informasjon</a:t>
            </a:r>
          </a:p>
          <a:p>
            <a:pPr marL="0" indent="0">
              <a:lnSpc>
                <a:spcPct val="100000"/>
              </a:lnSpc>
              <a:buNone/>
            </a:pPr>
            <a:endParaRPr lang="nb-NO" sz="1800" b="1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8CF2494-6356-DB8C-F9C6-B24FE871E4A4}"/>
              </a:ext>
            </a:extLst>
          </p:cNvPr>
          <p:cNvSpPr txBox="1"/>
          <p:nvPr/>
        </p:nvSpPr>
        <p:spPr>
          <a:xfrm>
            <a:off x="7911101" y="1903610"/>
            <a:ext cx="38733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Forslag om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aktiviteter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som går igjen i fri-svarene: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Barn/ungdom: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barnehageopplegg, DNT Ung, eventyrstund, overnattingsturer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Voksne: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dagsturer, temakvelder, løpeturer/joggeturer, lavterskelturer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Hytter og mat: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faste matdager, allergivennlige alternativer, hengekøyemuligheter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Tur/natur: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rundturer, kurs, informasjon og sikkerhetstiltak</a:t>
            </a:r>
          </a:p>
        </p:txBody>
      </p:sp>
    </p:spTree>
    <p:extLst>
      <p:ext uri="{BB962C8B-B14F-4D97-AF65-F5344CB8AC3E}">
        <p14:creationId xmlns:p14="http://schemas.microsoft.com/office/powerpoint/2010/main" val="214235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27EE50-2C33-445A-A467-81507B975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Resultater spørreundersøkelse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6CE41E-D1F6-4D6F-BCB1-3F707E027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Aktivitetstilbud</a:t>
            </a:r>
          </a:p>
        </p:txBody>
      </p:sp>
      <p:pic>
        <p:nvPicPr>
          <p:cNvPr id="4" name="Bilde 3" descr="Et bilde som inneholder symbol, logo, rød&#10;&#10;Automatisk generert beskrivelse">
            <a:extLst>
              <a:ext uri="{FF2B5EF4-FFF2-40B4-BE49-F238E27FC236}">
                <a16:creationId xmlns:a16="http://schemas.microsoft.com/office/drawing/2014/main" id="{439E07FE-9B61-4923-234C-70F442B5A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589" y="225271"/>
            <a:ext cx="408433" cy="435865"/>
          </a:xfrm>
          <a:prstGeom prst="rect">
            <a:avLst/>
          </a:prstGeom>
        </p:spPr>
      </p:pic>
      <p:pic>
        <p:nvPicPr>
          <p:cNvPr id="5" name="Picture 2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C250FB7B-C971-4473-569A-52F461CB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93" y="5257800"/>
            <a:ext cx="3344214" cy="6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55BA2B-5B00-4FBA-A6F4-C08BF4C3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og gjennomføring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6B9E5B-1BEA-4EB1-AACC-0089F5B8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999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2000" dirty="0"/>
              <a:t>TT ønsker å forstå medlemmers preferanser og motivasjoner for turer og kurs for å kunne bedre tilpasse (og markedsføre) vårt aktivitetstilbud til markedet framover. </a:t>
            </a:r>
          </a:p>
        </p:txBody>
      </p:sp>
      <p:pic>
        <p:nvPicPr>
          <p:cNvPr id="4" name="Bilde 3" descr="Et bilde som inneholder symbol, logo, rød&#10;&#10;Automatisk generert beskrivelse">
            <a:extLst>
              <a:ext uri="{FF2B5EF4-FFF2-40B4-BE49-F238E27FC236}">
                <a16:creationId xmlns:a16="http://schemas.microsoft.com/office/drawing/2014/main" id="{C86AA65D-7619-6136-6729-C5AC4B51B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589" y="225271"/>
            <a:ext cx="408433" cy="43586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31D61EC-FB46-D96E-3AB2-0C4916C4FE4D}"/>
              </a:ext>
            </a:extLst>
          </p:cNvPr>
          <p:cNvSpPr txBox="1"/>
          <p:nvPr/>
        </p:nvSpPr>
        <p:spPr>
          <a:xfrm>
            <a:off x="928870" y="2930842"/>
            <a:ext cx="233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Målretting og resultat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7955AF7-F4B2-5506-810D-30AF7DCF182E}"/>
              </a:ext>
            </a:extLst>
          </p:cNvPr>
          <p:cNvSpPr txBox="1"/>
          <p:nvPr/>
        </p:nvSpPr>
        <p:spPr>
          <a:xfrm>
            <a:off x="928870" y="3300174"/>
            <a:ext cx="10424929" cy="17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Invitasjon og purring sendt til alle TT-medlemmer på e-postliste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Ekstra SMS til medlemmer med alder 18-50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687 svar, der flesteparten er voksne 35 år+, k70%/m30%, fra Trondheim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Flest ønsker å dra på tur på sommer og høst, og liker å variere mellom lette og utfordrende turer</a:t>
            </a:r>
          </a:p>
        </p:txBody>
      </p:sp>
    </p:spTree>
    <p:extLst>
      <p:ext uri="{BB962C8B-B14F-4D97-AF65-F5344CB8AC3E}">
        <p14:creationId xmlns:p14="http://schemas.microsoft.com/office/powerpoint/2010/main" val="117237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52C3D1-9E29-00CE-E360-96AA1CAD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Hovedfunn/Resultater Turer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C3B785-65A6-DFCE-0262-4838991E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12" y="1995180"/>
            <a:ext cx="5616353" cy="4351338"/>
          </a:xfrm>
        </p:spPr>
        <p:txBody>
          <a:bodyPr>
            <a:normAutofit/>
          </a:bodyPr>
          <a:lstStyle/>
          <a:p>
            <a:r>
              <a:rPr lang="nb-NO" sz="1400" dirty="0"/>
              <a:t>80% svarer at de </a:t>
            </a:r>
            <a:r>
              <a:rPr lang="nb-NO" sz="1400" b="1" dirty="0"/>
              <a:t>ikke har deltatt </a:t>
            </a:r>
            <a:r>
              <a:rPr lang="nb-NO" sz="1400" dirty="0"/>
              <a:t>på organiserte turer siste 3 år</a:t>
            </a:r>
          </a:p>
          <a:p>
            <a:r>
              <a:rPr lang="nb-NO" sz="1400" dirty="0"/>
              <a:t>Av de som har deltatt på fellestur, er </a:t>
            </a:r>
            <a:r>
              <a:rPr lang="nb-NO" sz="1400" b="1" dirty="0"/>
              <a:t>90% </a:t>
            </a:r>
            <a:r>
              <a:rPr lang="nb-NO" sz="1400" b="1" i="1" dirty="0"/>
              <a:t>fornøyd</a:t>
            </a:r>
            <a:r>
              <a:rPr lang="nb-NO" sz="1400" b="1" dirty="0"/>
              <a:t> eller </a:t>
            </a:r>
            <a:r>
              <a:rPr lang="nb-NO" sz="1400" b="1" i="1" dirty="0"/>
              <a:t>svært fornøyd </a:t>
            </a:r>
            <a:r>
              <a:rPr lang="nb-NO" sz="1400" dirty="0"/>
              <a:t>med turen</a:t>
            </a:r>
          </a:p>
          <a:p>
            <a:pPr>
              <a:lnSpc>
                <a:spcPct val="100000"/>
              </a:lnSpc>
            </a:pPr>
            <a:r>
              <a:rPr lang="nb-NO" sz="1400" dirty="0"/>
              <a:t>Hovedgrunnen til at folk </a:t>
            </a:r>
            <a:r>
              <a:rPr lang="nb-NO" sz="1400" b="1" dirty="0"/>
              <a:t>ikke deltar på fellestur </a:t>
            </a:r>
            <a:r>
              <a:rPr lang="nb-NO" sz="1400" dirty="0"/>
              <a:t>er fordi de ønsker å gå egne turer, tidspunkt passet ikke, eller de har ikke fått informasjon, mens en stor andel også nevner tid og livssituasjon som barrierer for å delta. Noen kommenterer også at de har egen hytte eller hund.</a:t>
            </a:r>
          </a:p>
          <a:p>
            <a:r>
              <a:rPr lang="nb-NO" sz="1400" dirty="0"/>
              <a:t>Medlemmene ønsker seg turer med </a:t>
            </a:r>
            <a:r>
              <a:rPr lang="nb-NO" sz="1400" b="1" dirty="0"/>
              <a:t>bedre transportløsninger</a:t>
            </a:r>
            <a:r>
              <a:rPr lang="nb-NO" sz="1400" dirty="0"/>
              <a:t>, slik at det blir enklere å være med.</a:t>
            </a:r>
          </a:p>
          <a:p>
            <a:r>
              <a:rPr lang="nb-NO" sz="1400" dirty="0"/>
              <a:t>20% svarer at de kunne tenke seg </a:t>
            </a:r>
            <a:r>
              <a:rPr lang="nb-NO" sz="1400" b="1" dirty="0"/>
              <a:t>infomøte </a:t>
            </a:r>
            <a:r>
              <a:rPr lang="nb-NO" sz="1400" dirty="0"/>
              <a:t>på forhånd for å bli kjent, og som skaper mer </a:t>
            </a:r>
            <a:r>
              <a:rPr lang="nb-NO" sz="1400" b="1" dirty="0"/>
              <a:t>trygghet til turleder </a:t>
            </a:r>
            <a:r>
              <a:rPr lang="nb-NO" sz="1400" dirty="0"/>
              <a:t>og kjennskap til gruppa de skal på tur med.</a:t>
            </a:r>
          </a:p>
          <a:p>
            <a:r>
              <a:rPr lang="nb-NO" sz="1400" dirty="0"/>
              <a:t>Det etterlyses mer og </a:t>
            </a:r>
            <a:r>
              <a:rPr lang="nb-NO" sz="1400" b="1" dirty="0"/>
              <a:t>oppdatert informasjon </a:t>
            </a:r>
            <a:r>
              <a:rPr lang="nb-NO" sz="1400" dirty="0"/>
              <a:t>om turene på </a:t>
            </a:r>
            <a:r>
              <a:rPr lang="nb-NO" sz="1400" b="1" dirty="0"/>
              <a:t>nettsidene</a:t>
            </a:r>
            <a:r>
              <a:rPr lang="nb-NO" sz="1400" dirty="0"/>
              <a:t> til TT. </a:t>
            </a:r>
          </a:p>
          <a:p>
            <a:endParaRPr lang="nb-NO" sz="1400" dirty="0"/>
          </a:p>
          <a:p>
            <a:pPr marL="0" indent="0">
              <a:buNone/>
            </a:pPr>
            <a:endParaRPr lang="nb-NO" sz="14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AE2D8B2-6C76-2A13-3E49-3245530B5BDB}"/>
              </a:ext>
            </a:extLst>
          </p:cNvPr>
          <p:cNvSpPr txBox="1"/>
          <p:nvPr/>
        </p:nvSpPr>
        <p:spPr>
          <a:xfrm>
            <a:off x="6456939" y="1995180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Hvilke turer ønsker du å delta på:</a:t>
            </a:r>
          </a:p>
        </p:txBody>
      </p:sp>
      <p:pic>
        <p:nvPicPr>
          <p:cNvPr id="8" name="Bilde 7" descr="Et bilde som inneholder tekst, Fargerikt, design, skjermbilde&#10;&#10;KI-generert innhold kan være feil.">
            <a:extLst>
              <a:ext uri="{FF2B5EF4-FFF2-40B4-BE49-F238E27FC236}">
                <a16:creationId xmlns:a16="http://schemas.microsoft.com/office/drawing/2014/main" id="{D244F3A9-FB83-9C8C-5C8E-396387EC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7"/>
          <a:stretch>
            <a:fillRect/>
          </a:stretch>
        </p:blipFill>
        <p:spPr>
          <a:xfrm>
            <a:off x="6219290" y="2364512"/>
            <a:ext cx="5616354" cy="38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6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1EA6AAFF-FC4B-2025-E1EC-B182B231402A}"/>
              </a:ext>
            </a:extLst>
          </p:cNvPr>
          <p:cNvSpPr/>
          <p:nvPr/>
        </p:nvSpPr>
        <p:spPr>
          <a:xfrm>
            <a:off x="6481975" y="5160960"/>
            <a:ext cx="4645830" cy="1298983"/>
          </a:xfrm>
          <a:prstGeom prst="roundRect">
            <a:avLst/>
          </a:prstGeom>
          <a:solidFill>
            <a:srgbClr val="C00000">
              <a:alpha val="1791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5D939C3-BB07-680B-63C7-2E23B002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Hovedfunn kurs og frivillighet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5C72F1-325C-B15E-F85C-F9AF7222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Hvilke typer kurs kunne du tenke deg å deltatt på?</a:t>
            </a:r>
          </a:p>
        </p:txBody>
      </p:sp>
      <p:pic>
        <p:nvPicPr>
          <p:cNvPr id="8" name="Plassholder for innhold 7" descr="Et bilde som inneholder tekst, skjermbilde, diagram, Fargerikt&#10;&#10;KI-generert innhold kan være feil.">
            <a:extLst>
              <a:ext uri="{FF2B5EF4-FFF2-40B4-BE49-F238E27FC236}">
                <a16:creationId xmlns:a16="http://schemas.microsoft.com/office/drawing/2014/main" id="{7C1BD185-3827-281A-3C0C-C1CD1317A4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8" y="2680865"/>
            <a:ext cx="3280465" cy="3713734"/>
          </a:xfr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C2E6D73-2CD9-AAC2-43E6-AFB7A729F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Kunne du tenke deg å jobbe frivillig i Turistforeningen?</a:t>
            </a:r>
          </a:p>
        </p:txBody>
      </p:sp>
      <p:pic>
        <p:nvPicPr>
          <p:cNvPr id="10" name="Plassholder for innhold 9" descr="Et bilde som inneholder diagram, skjermbilde, sirkel, Grafikk&#10;&#10;KI-generert innhold kan være feil.">
            <a:extLst>
              <a:ext uri="{FF2B5EF4-FFF2-40B4-BE49-F238E27FC236}">
                <a16:creationId xmlns:a16="http://schemas.microsoft.com/office/drawing/2014/main" id="{18489FE4-DC75-D3F9-05D6-14CB3CDD90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7" y="2505075"/>
            <a:ext cx="3500063" cy="2425625"/>
          </a:xfr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F34DE25-0AE2-BFB2-6C3A-8E914EBB3500}"/>
              </a:ext>
            </a:extLst>
          </p:cNvPr>
          <p:cNvSpPr txBox="1"/>
          <p:nvPr/>
        </p:nvSpPr>
        <p:spPr>
          <a:xfrm>
            <a:off x="6633462" y="5259571"/>
            <a:ext cx="44532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–Av de som er interessert i frivillighet, kunne de fleste tenke seg oppgaver innenfor vedlikehold av hytter, stier eller utstyr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–Det etterlyses bedre informasjon om hva oppgavene innebærer</a:t>
            </a:r>
          </a:p>
        </p:txBody>
      </p:sp>
    </p:spTree>
    <p:extLst>
      <p:ext uri="{BB962C8B-B14F-4D97-AF65-F5344CB8AC3E}">
        <p14:creationId xmlns:p14="http://schemas.microsoft.com/office/powerpoint/2010/main" val="392200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567C7-75C7-9689-654E-234C8B7E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Generelle tilbakemeldinger til TT (oppsummert)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BFB18C-719B-5213-AA7A-D696064E3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2227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2000" i="1" dirty="0"/>
              <a:t>Er det noe mer du ønsker å fortelle oss eller gi tilbakemelding på?</a:t>
            </a:r>
          </a:p>
          <a:p>
            <a:pPr marL="0" indent="0">
              <a:lnSpc>
                <a:spcPct val="100000"/>
              </a:lnSpc>
              <a:buNone/>
            </a:pPr>
            <a:endParaRPr lang="nb-NO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800" b="1" dirty="0"/>
              <a:t>1. Tilbud og tilgjengelighet – ønske om mer variasjon og lavterskelalternativer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400" dirty="0"/>
              <a:t>Dette peker på et behov for bredere og mer tilgjengelige aktiviteter – for flere nivåer, aldre og for de uten egen bil.</a:t>
            </a:r>
            <a:endParaRPr lang="nb-NO" sz="1400" b="1" dirty="0"/>
          </a:p>
          <a:p>
            <a:pPr marL="0" indent="0">
              <a:lnSpc>
                <a:spcPct val="100000"/>
              </a:lnSpc>
              <a:buNone/>
            </a:pPr>
            <a:endParaRPr lang="nb-NO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800" b="1" dirty="0"/>
              <a:t>2. Bærekraft, naturvern og prisnivå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400" dirty="0"/>
              <a:t>Temaet handler om å finne balansen mellom tilgjengelighet og vern, og å gjøre DNT rimelig og bærekraftig for alle.</a:t>
            </a:r>
            <a:endParaRPr lang="nb-NO" sz="1400" b="1" dirty="0"/>
          </a:p>
          <a:p>
            <a:pPr marL="0" indent="0">
              <a:lnSpc>
                <a:spcPct val="100000"/>
              </a:lnSpc>
              <a:buNone/>
            </a:pPr>
            <a:endParaRPr lang="nb-NO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nb-NO" sz="1800" b="1" dirty="0"/>
              <a:t>3. Frivillighet, fellesskap og anerkjennelse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1400" dirty="0"/>
              <a:t>Dette peker på verdien av fellesskapet og behovet for å støtte og synliggjøre frivilligheten (for eks. Med fordeler/goder).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242319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27EE50-2C33-445A-A467-81507B975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Resultater spørreundersøkelse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46CE41E-D1F6-4D6F-BCB1-3F707E027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TT nærområdesatsning i Trondheimsregionen</a:t>
            </a:r>
          </a:p>
        </p:txBody>
      </p:sp>
      <p:pic>
        <p:nvPicPr>
          <p:cNvPr id="4" name="Bilde 3" descr="Et bilde som inneholder symbol, logo, rød&#10;&#10;Automatisk generert beskrivelse">
            <a:extLst>
              <a:ext uri="{FF2B5EF4-FFF2-40B4-BE49-F238E27FC236}">
                <a16:creationId xmlns:a16="http://schemas.microsoft.com/office/drawing/2014/main" id="{439E07FE-9B61-4923-234C-70F442B5A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589" y="225271"/>
            <a:ext cx="408433" cy="435865"/>
          </a:xfrm>
          <a:prstGeom prst="rect">
            <a:avLst/>
          </a:prstGeom>
        </p:spPr>
      </p:pic>
      <p:pic>
        <p:nvPicPr>
          <p:cNvPr id="5" name="Picture 2" descr="Et bilde som inneholder tekst, Font, logo, skjermbilde&#10;&#10;Automatisk generert beskrivelse">
            <a:extLst>
              <a:ext uri="{FF2B5EF4-FFF2-40B4-BE49-F238E27FC236}">
                <a16:creationId xmlns:a16="http://schemas.microsoft.com/office/drawing/2014/main" id="{C250FB7B-C971-4473-569A-52F461CB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93" y="5005003"/>
            <a:ext cx="3344214" cy="68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3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55BA2B-5B00-4FBA-A6F4-C08BF4C3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og gjennomføring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6B9E5B-1BEA-4EB1-AACC-0089F5B8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999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2000" dirty="0"/>
              <a:t>TT ønsker å satse mer på lavterskel friluftsliv i nærområdet og har behov for innsikt i folks vaner og terskler for friluftsliv. </a:t>
            </a:r>
          </a:p>
        </p:txBody>
      </p:sp>
      <p:pic>
        <p:nvPicPr>
          <p:cNvPr id="4" name="Bilde 3" descr="Et bilde som inneholder symbol, logo, rød&#10;&#10;Automatisk generert beskrivelse">
            <a:extLst>
              <a:ext uri="{FF2B5EF4-FFF2-40B4-BE49-F238E27FC236}">
                <a16:creationId xmlns:a16="http://schemas.microsoft.com/office/drawing/2014/main" id="{C86AA65D-7619-6136-6729-C5AC4B51B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589" y="225271"/>
            <a:ext cx="408433" cy="43586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31D61EC-FB46-D96E-3AB2-0C4916C4FE4D}"/>
              </a:ext>
            </a:extLst>
          </p:cNvPr>
          <p:cNvSpPr txBox="1"/>
          <p:nvPr/>
        </p:nvSpPr>
        <p:spPr>
          <a:xfrm>
            <a:off x="928870" y="2930842"/>
            <a:ext cx="233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Målretting og resultat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7955AF7-F4B2-5506-810D-30AF7DCF182E}"/>
              </a:ext>
            </a:extLst>
          </p:cNvPr>
          <p:cNvSpPr txBox="1"/>
          <p:nvPr/>
        </p:nvSpPr>
        <p:spPr>
          <a:xfrm>
            <a:off x="928870" y="3300174"/>
            <a:ext cx="10424929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Invitasjon og purring sendt til alle TT-medlemmer på e-postliste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Annonse i Meta og organisk posting og deling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Spredt i nettverk (Sit, Trondheim skiklubb,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osv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 svar, der flesteparten er voksne 35 år+, ca. k70%/m30%, fra Trondheim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fleste som svarer, bruker ofte marka og friluftsområder i Trondheimsregionen, til fotturer</a:t>
            </a:r>
          </a:p>
        </p:txBody>
      </p:sp>
    </p:spTree>
    <p:extLst>
      <p:ext uri="{BB962C8B-B14F-4D97-AF65-F5344CB8AC3E}">
        <p14:creationId xmlns:p14="http://schemas.microsoft.com/office/powerpoint/2010/main" val="234260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612B8A-708D-5A8F-0A30-38773A26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Hovedfunn bruk og tilbud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849307-79D7-DC77-73DC-1376465B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66" y="1533039"/>
            <a:ext cx="5249824" cy="22340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600" b="1" dirty="0"/>
              <a:t>Generelle ønsker </a:t>
            </a:r>
          </a:p>
          <a:p>
            <a:pPr>
              <a:lnSpc>
                <a:spcPct val="150000"/>
              </a:lnSpc>
            </a:pPr>
            <a:r>
              <a:rPr lang="nb-NO" sz="1600" dirty="0"/>
              <a:t>Mer informasjon om turforslag og beskrivelser</a:t>
            </a:r>
          </a:p>
          <a:p>
            <a:pPr>
              <a:lnSpc>
                <a:spcPct val="150000"/>
              </a:lnSpc>
            </a:pPr>
            <a:r>
              <a:rPr lang="nb-NO" sz="1600" dirty="0"/>
              <a:t>Bedre merking av stier </a:t>
            </a:r>
          </a:p>
          <a:p>
            <a:pPr>
              <a:lnSpc>
                <a:spcPct val="150000"/>
              </a:lnSpc>
            </a:pPr>
            <a:r>
              <a:rPr lang="nb-NO" sz="1600" dirty="0"/>
              <a:t>Mulighet for overnatting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600" b="1" dirty="0"/>
          </a:p>
          <a:p>
            <a:pPr marL="457200" lvl="1" indent="0">
              <a:lnSpc>
                <a:spcPct val="150000"/>
              </a:lnSpc>
              <a:buNone/>
            </a:pPr>
            <a:endParaRPr lang="nb-NO" sz="1400" dirty="0"/>
          </a:p>
        </p:txBody>
      </p:sp>
      <p:pic>
        <p:nvPicPr>
          <p:cNvPr id="5" name="Bilde 4" descr="Et bilde som inneholder skjermbilde, tekst, line, Fargerikt&#10;&#10;KI-generert innhold kan være feil.">
            <a:extLst>
              <a:ext uri="{FF2B5EF4-FFF2-40B4-BE49-F238E27FC236}">
                <a16:creationId xmlns:a16="http://schemas.microsoft.com/office/drawing/2014/main" id="{BB27EC63-520B-3846-0EC8-061E18E70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90" y="2532746"/>
            <a:ext cx="6000874" cy="418242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9DEDFD8-869A-0288-620A-BF82FC3C5F88}"/>
              </a:ext>
            </a:extLst>
          </p:cNvPr>
          <p:cNvSpPr txBox="1"/>
          <p:nvPr/>
        </p:nvSpPr>
        <p:spPr>
          <a:xfrm>
            <a:off x="6167919" y="1533039"/>
            <a:ext cx="5257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Tilbud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–Hvilke av disse tilbudene bør prioriteres for å forbedre nærtilbudet i Trondheimsregionen?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5A09376-F59E-43B2-C3AA-64EC963339CA}"/>
              </a:ext>
            </a:extLst>
          </p:cNvPr>
          <p:cNvSpPr txBox="1"/>
          <p:nvPr/>
        </p:nvSpPr>
        <p:spPr>
          <a:xfrm>
            <a:off x="650966" y="3847957"/>
            <a:ext cx="4876531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Frivillighet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 en skala fra (1)Ingen interesse til (5)Stor interesse, svarer </a:t>
            </a: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35%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de er (2)Litt interessert i å bidra i arbeidet med tilrettelegging av stier i nærområdet</a:t>
            </a:r>
          </a:p>
        </p:txBody>
      </p:sp>
    </p:spTree>
    <p:extLst>
      <p:ext uri="{BB962C8B-B14F-4D97-AF65-F5344CB8AC3E}">
        <p14:creationId xmlns:p14="http://schemas.microsoft.com/office/powerpoint/2010/main" val="39486865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Rødoransj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2023 Turen starter med T" id="{31F02996-4683-4F87-8B16-02948F3658EF}" vid="{02D709CA-447E-4F7B-992E-2FF4EC5DD5D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F4781EA1EBC248B682CB08DEBEB906" ma:contentTypeVersion="14" ma:contentTypeDescription="Opprett et nytt dokument." ma:contentTypeScope="" ma:versionID="41770e482c494276c471ad3da9f9c65a">
  <xsd:schema xmlns:xsd="http://www.w3.org/2001/XMLSchema" xmlns:xs="http://www.w3.org/2001/XMLSchema" xmlns:p="http://schemas.microsoft.com/office/2006/metadata/properties" xmlns:ns2="cd782f36-3558-4c12-815d-8f4369b95125" xmlns:ns3="4a7dccd5-520c-45ea-b284-9612a2de32ab" targetNamespace="http://schemas.microsoft.com/office/2006/metadata/properties" ma:root="true" ma:fieldsID="63c549f559bcf04274af46207b5ea5c5" ns2:_="" ns3:_="">
    <xsd:import namespace="cd782f36-3558-4c12-815d-8f4369b95125"/>
    <xsd:import namespace="4a7dccd5-520c-45ea-b284-9612a2de32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82f36-3558-4c12-815d-8f4369b951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dccd5-520c-45ea-b284-9612a2de32a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BAA75A-4159-421A-BD00-29EEB0C037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6AE01B-75BF-41EC-BACB-18FE60EEC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82f36-3558-4c12-815d-8f4369b95125"/>
    <ds:schemaRef ds:uri="4a7dccd5-520c-45ea-b284-9612a2de32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8EE989-72B6-488F-9C5F-2E49CB01E9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984</Words>
  <Application>Microsoft Office PowerPoint</Application>
  <PresentationFormat>Widescreen</PresentationFormat>
  <Paragraphs>96</Paragraphs>
  <Slides>11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1_Office-tema</vt:lpstr>
      <vt:lpstr>2_Office-tema</vt:lpstr>
      <vt:lpstr>PowerPoint-presentasjon</vt:lpstr>
      <vt:lpstr>Resultater spørreundersøkelse</vt:lpstr>
      <vt:lpstr>Bakgrunn og gjennomføring</vt:lpstr>
      <vt:lpstr>Hovedfunn/Resultater Turer</vt:lpstr>
      <vt:lpstr>Hovedfunn kurs og frivillighet</vt:lpstr>
      <vt:lpstr>Generelle tilbakemeldinger til TT (oppsummert)</vt:lpstr>
      <vt:lpstr>Resultater spørreundersøkelse</vt:lpstr>
      <vt:lpstr>Bakgrunn og gjennomføring</vt:lpstr>
      <vt:lpstr>Hovedfunn bruk og tilbud</vt:lpstr>
      <vt:lpstr>Hovedfunn hyttetilbud</vt:lpstr>
      <vt:lpstr>Generelle tilbakemeldinger til TT  (oppsummert) Er det noe mer du ønsker å fortelle oss eller gi tilbakemelding på?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Frode Støre Bergrem</dc:creator>
  <cp:lastModifiedBy>Frode Støre Bergrem</cp:lastModifiedBy>
  <cp:revision>1</cp:revision>
  <dcterms:created xsi:type="dcterms:W3CDTF">2025-10-22T09:27:51Z</dcterms:created>
  <dcterms:modified xsi:type="dcterms:W3CDTF">2025-10-22T09:34:16Z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0x010100A5F4781EA1EBC248B682CB08DEBEB906</vt:lpwstr>
  </property>
</Properties>
</file>