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82" r:id="rId3"/>
    <p:sldId id="292" r:id="rId4"/>
    <p:sldId id="294" r:id="rId5"/>
    <p:sldId id="288" r:id="rId6"/>
    <p:sldId id="289" r:id="rId7"/>
    <p:sldId id="290" r:id="rId8"/>
    <p:sldId id="293" r:id="rId9"/>
    <p:sldId id="291" r:id="rId10"/>
    <p:sldId id="297" r:id="rId11"/>
    <p:sldId id="295" r:id="rId12"/>
    <p:sldId id="260" r:id="rId13"/>
    <p:sldId id="280" r:id="rId14"/>
    <p:sldId id="281" r:id="rId15"/>
    <p:sldId id="296"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06752-6D48-4C71-9D08-7659A13B4C96}" type="datetimeFigureOut">
              <a:rPr lang="nb-NO" smtClean="0"/>
              <a:t>12.09.2023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B6618-4D86-4A7E-8F34-E01842E92663}" type="slidenum">
              <a:rPr lang="nb-NO" smtClean="0"/>
              <a:t>‹#›</a:t>
            </a:fld>
            <a:endParaRPr lang="nb-NO"/>
          </a:p>
        </p:txBody>
      </p:sp>
    </p:spTree>
    <p:extLst>
      <p:ext uri="{BB962C8B-B14F-4D97-AF65-F5344CB8AC3E}">
        <p14:creationId xmlns:p14="http://schemas.microsoft.com/office/powerpoint/2010/main" val="177925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Presiser at dette IKKE er normalen, vi vil helst at folk tar kurs for å få lik opplæring i hele DNT og bli gode DNT-ambassadører. DNT driver ikke med </a:t>
            </a:r>
            <a:r>
              <a:rPr lang="nb-NO" dirty="0" err="1"/>
              <a:t>guiding</a:t>
            </a:r>
            <a:r>
              <a:rPr lang="nb-NO" dirty="0"/>
              <a:t>, og gjennom våre kurs og turer bygger vi gode risikofellesskap</a:t>
            </a:r>
          </a:p>
        </p:txBody>
      </p:sp>
      <p:sp>
        <p:nvSpPr>
          <p:cNvPr id="4" name="Plassholder for lysbildenummer 3"/>
          <p:cNvSpPr>
            <a:spLocks noGrp="1"/>
          </p:cNvSpPr>
          <p:nvPr>
            <p:ph type="sldNum" sz="quarter" idx="5"/>
          </p:nvPr>
        </p:nvSpPr>
        <p:spPr/>
        <p:txBody>
          <a:bodyPr/>
          <a:lstStyle/>
          <a:p>
            <a:fld id="{52F46A3C-ED74-4A7B-B14D-B0D204189344}" type="slidenum">
              <a:rPr lang="nb-NO" smtClean="0"/>
              <a:t>12</a:t>
            </a:fld>
            <a:endParaRPr lang="nb-NO"/>
          </a:p>
        </p:txBody>
      </p:sp>
    </p:spTree>
    <p:extLst>
      <p:ext uri="{BB962C8B-B14F-4D97-AF65-F5344CB8AC3E}">
        <p14:creationId xmlns:p14="http://schemas.microsoft.com/office/powerpoint/2010/main" val="352316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2F46A3C-ED74-4A7B-B14D-B0D204189344}" type="slidenum">
              <a:rPr lang="nb-NO" smtClean="0"/>
              <a:t>13</a:t>
            </a:fld>
            <a:endParaRPr lang="nb-NO"/>
          </a:p>
        </p:txBody>
      </p:sp>
    </p:spTree>
    <p:extLst>
      <p:ext uri="{BB962C8B-B14F-4D97-AF65-F5344CB8AC3E}">
        <p14:creationId xmlns:p14="http://schemas.microsoft.com/office/powerpoint/2010/main" val="3242400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FB143D-8DB2-B4BC-DB00-0B8005D8E2D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A7158F6-F8C1-F994-6C73-8BCA49D6FD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E8CEADB-2A1E-6FF0-4E10-38B085B770AF}"/>
              </a:ext>
            </a:extLst>
          </p:cNvPr>
          <p:cNvSpPr>
            <a:spLocks noGrp="1"/>
          </p:cNvSpPr>
          <p:nvPr>
            <p:ph type="dt" sz="half" idx="10"/>
          </p:nvPr>
        </p:nvSpPr>
        <p:spPr/>
        <p:txBody>
          <a:bodyPr/>
          <a:lstStyle/>
          <a:p>
            <a:fld id="{422766B2-641D-4A2F-9992-5A258668F8C6}" type="datetimeFigureOut">
              <a:rPr lang="nb-NO" smtClean="0"/>
              <a:t>12.09.2023</a:t>
            </a:fld>
            <a:endParaRPr lang="nb-NO"/>
          </a:p>
        </p:txBody>
      </p:sp>
      <p:sp>
        <p:nvSpPr>
          <p:cNvPr id="5" name="Plassholder for bunntekst 4">
            <a:extLst>
              <a:ext uri="{FF2B5EF4-FFF2-40B4-BE49-F238E27FC236}">
                <a16:creationId xmlns:a16="http://schemas.microsoft.com/office/drawing/2014/main" id="{C53F3905-CFCE-FFAE-2B87-F10D1C073FC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1EE6FE3-278C-C713-2B3C-592836402F19}"/>
              </a:ext>
            </a:extLst>
          </p:cNvPr>
          <p:cNvSpPr>
            <a:spLocks noGrp="1"/>
          </p:cNvSpPr>
          <p:nvPr>
            <p:ph type="sldNum" sz="quarter" idx="12"/>
          </p:nvPr>
        </p:nvSpPr>
        <p:spPr/>
        <p:txBody>
          <a:bodyPr/>
          <a:lstStyle/>
          <a:p>
            <a:fld id="{815D4431-7DBA-4282-91D9-972A6E913E9E}" type="slidenum">
              <a:rPr lang="nb-NO" smtClean="0"/>
              <a:t>‹#›</a:t>
            </a:fld>
            <a:endParaRPr lang="nb-NO"/>
          </a:p>
        </p:txBody>
      </p:sp>
    </p:spTree>
    <p:extLst>
      <p:ext uri="{BB962C8B-B14F-4D97-AF65-F5344CB8AC3E}">
        <p14:creationId xmlns:p14="http://schemas.microsoft.com/office/powerpoint/2010/main" val="360445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3BABBB-3BE2-D239-5FCF-7832B2070DB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C19AA24-D2D2-0A4F-1703-CC075AEB34D0}"/>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90AE77F-AF9C-6A2F-BA87-3EC56404660D}"/>
              </a:ext>
            </a:extLst>
          </p:cNvPr>
          <p:cNvSpPr>
            <a:spLocks noGrp="1"/>
          </p:cNvSpPr>
          <p:nvPr>
            <p:ph type="dt" sz="half" idx="10"/>
          </p:nvPr>
        </p:nvSpPr>
        <p:spPr/>
        <p:txBody>
          <a:bodyPr/>
          <a:lstStyle/>
          <a:p>
            <a:fld id="{422766B2-641D-4A2F-9992-5A258668F8C6}" type="datetimeFigureOut">
              <a:rPr lang="nb-NO" smtClean="0"/>
              <a:t>12.09.2023</a:t>
            </a:fld>
            <a:endParaRPr lang="nb-NO"/>
          </a:p>
        </p:txBody>
      </p:sp>
      <p:sp>
        <p:nvSpPr>
          <p:cNvPr id="5" name="Plassholder for bunntekst 4">
            <a:extLst>
              <a:ext uri="{FF2B5EF4-FFF2-40B4-BE49-F238E27FC236}">
                <a16:creationId xmlns:a16="http://schemas.microsoft.com/office/drawing/2014/main" id="{2E0DC907-1228-C758-FEB5-A8219B25943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D17C7F2-D3BC-6082-603E-1B0AE8BCD8AB}"/>
              </a:ext>
            </a:extLst>
          </p:cNvPr>
          <p:cNvSpPr>
            <a:spLocks noGrp="1"/>
          </p:cNvSpPr>
          <p:nvPr>
            <p:ph type="sldNum" sz="quarter" idx="12"/>
          </p:nvPr>
        </p:nvSpPr>
        <p:spPr/>
        <p:txBody>
          <a:bodyPr/>
          <a:lstStyle/>
          <a:p>
            <a:fld id="{815D4431-7DBA-4282-91D9-972A6E913E9E}" type="slidenum">
              <a:rPr lang="nb-NO" smtClean="0"/>
              <a:t>‹#›</a:t>
            </a:fld>
            <a:endParaRPr lang="nb-NO"/>
          </a:p>
        </p:txBody>
      </p:sp>
    </p:spTree>
    <p:extLst>
      <p:ext uri="{BB962C8B-B14F-4D97-AF65-F5344CB8AC3E}">
        <p14:creationId xmlns:p14="http://schemas.microsoft.com/office/powerpoint/2010/main" val="4280315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AD55FC0E-5266-B692-936E-FBB1EC689260}"/>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1745C274-D4B0-4678-EB7E-E0A651B7B492}"/>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5EC3DA2-572C-64F7-C7C3-7117E0E4153A}"/>
              </a:ext>
            </a:extLst>
          </p:cNvPr>
          <p:cNvSpPr>
            <a:spLocks noGrp="1"/>
          </p:cNvSpPr>
          <p:nvPr>
            <p:ph type="dt" sz="half" idx="10"/>
          </p:nvPr>
        </p:nvSpPr>
        <p:spPr/>
        <p:txBody>
          <a:bodyPr/>
          <a:lstStyle/>
          <a:p>
            <a:fld id="{422766B2-641D-4A2F-9992-5A258668F8C6}" type="datetimeFigureOut">
              <a:rPr lang="nb-NO" smtClean="0"/>
              <a:t>12.09.2023</a:t>
            </a:fld>
            <a:endParaRPr lang="nb-NO"/>
          </a:p>
        </p:txBody>
      </p:sp>
      <p:sp>
        <p:nvSpPr>
          <p:cNvPr id="5" name="Plassholder for bunntekst 4">
            <a:extLst>
              <a:ext uri="{FF2B5EF4-FFF2-40B4-BE49-F238E27FC236}">
                <a16:creationId xmlns:a16="http://schemas.microsoft.com/office/drawing/2014/main" id="{868E1CF5-8318-A106-DD00-DED60E36DEB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EC18B90-2858-30EA-7CAB-0B0B51E4320B}"/>
              </a:ext>
            </a:extLst>
          </p:cNvPr>
          <p:cNvSpPr>
            <a:spLocks noGrp="1"/>
          </p:cNvSpPr>
          <p:nvPr>
            <p:ph type="sldNum" sz="quarter" idx="12"/>
          </p:nvPr>
        </p:nvSpPr>
        <p:spPr/>
        <p:txBody>
          <a:bodyPr/>
          <a:lstStyle/>
          <a:p>
            <a:fld id="{815D4431-7DBA-4282-91D9-972A6E913E9E}" type="slidenum">
              <a:rPr lang="nb-NO" smtClean="0"/>
              <a:t>‹#›</a:t>
            </a:fld>
            <a:endParaRPr lang="nb-NO"/>
          </a:p>
        </p:txBody>
      </p:sp>
    </p:spTree>
    <p:extLst>
      <p:ext uri="{BB962C8B-B14F-4D97-AF65-F5344CB8AC3E}">
        <p14:creationId xmlns:p14="http://schemas.microsoft.com/office/powerpoint/2010/main" val="101332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952739-87AA-5DC8-9CCF-FA2CB5B0C31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AE039FC-B14C-5535-52AF-474C63C08E04}"/>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DC28E84-8595-BA2E-EFCD-62E47690A14D}"/>
              </a:ext>
            </a:extLst>
          </p:cNvPr>
          <p:cNvSpPr>
            <a:spLocks noGrp="1"/>
          </p:cNvSpPr>
          <p:nvPr>
            <p:ph type="dt" sz="half" idx="10"/>
          </p:nvPr>
        </p:nvSpPr>
        <p:spPr/>
        <p:txBody>
          <a:bodyPr/>
          <a:lstStyle/>
          <a:p>
            <a:fld id="{422766B2-641D-4A2F-9992-5A258668F8C6}" type="datetimeFigureOut">
              <a:rPr lang="nb-NO" smtClean="0"/>
              <a:t>12.09.2023</a:t>
            </a:fld>
            <a:endParaRPr lang="nb-NO"/>
          </a:p>
        </p:txBody>
      </p:sp>
      <p:sp>
        <p:nvSpPr>
          <p:cNvPr id="5" name="Plassholder for bunntekst 4">
            <a:extLst>
              <a:ext uri="{FF2B5EF4-FFF2-40B4-BE49-F238E27FC236}">
                <a16:creationId xmlns:a16="http://schemas.microsoft.com/office/drawing/2014/main" id="{2F239B41-8BE4-F7D6-E676-A5E0E271B9C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7672C7B-85CD-D0F2-9225-E63C130265E5}"/>
              </a:ext>
            </a:extLst>
          </p:cNvPr>
          <p:cNvSpPr>
            <a:spLocks noGrp="1"/>
          </p:cNvSpPr>
          <p:nvPr>
            <p:ph type="sldNum" sz="quarter" idx="12"/>
          </p:nvPr>
        </p:nvSpPr>
        <p:spPr/>
        <p:txBody>
          <a:bodyPr/>
          <a:lstStyle/>
          <a:p>
            <a:fld id="{815D4431-7DBA-4282-91D9-972A6E913E9E}" type="slidenum">
              <a:rPr lang="nb-NO" smtClean="0"/>
              <a:t>‹#›</a:t>
            </a:fld>
            <a:endParaRPr lang="nb-NO"/>
          </a:p>
        </p:txBody>
      </p:sp>
    </p:spTree>
    <p:extLst>
      <p:ext uri="{BB962C8B-B14F-4D97-AF65-F5344CB8AC3E}">
        <p14:creationId xmlns:p14="http://schemas.microsoft.com/office/powerpoint/2010/main" val="395345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4A2257-C122-8A64-A81B-19F716D33459}"/>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57CA526-10C2-0DE4-97C6-5B89EF112D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EE5036B-B62B-C508-2611-47588513D50A}"/>
              </a:ext>
            </a:extLst>
          </p:cNvPr>
          <p:cNvSpPr>
            <a:spLocks noGrp="1"/>
          </p:cNvSpPr>
          <p:nvPr>
            <p:ph type="dt" sz="half" idx="10"/>
          </p:nvPr>
        </p:nvSpPr>
        <p:spPr/>
        <p:txBody>
          <a:bodyPr/>
          <a:lstStyle/>
          <a:p>
            <a:fld id="{422766B2-641D-4A2F-9992-5A258668F8C6}" type="datetimeFigureOut">
              <a:rPr lang="nb-NO" smtClean="0"/>
              <a:t>12.09.2023</a:t>
            </a:fld>
            <a:endParaRPr lang="nb-NO"/>
          </a:p>
        </p:txBody>
      </p:sp>
      <p:sp>
        <p:nvSpPr>
          <p:cNvPr id="5" name="Plassholder for bunntekst 4">
            <a:extLst>
              <a:ext uri="{FF2B5EF4-FFF2-40B4-BE49-F238E27FC236}">
                <a16:creationId xmlns:a16="http://schemas.microsoft.com/office/drawing/2014/main" id="{AD06C883-BC64-62AC-5800-E785D4C39AA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F41D45B-86E8-AE8E-EF66-620CEDDE5423}"/>
              </a:ext>
            </a:extLst>
          </p:cNvPr>
          <p:cNvSpPr>
            <a:spLocks noGrp="1"/>
          </p:cNvSpPr>
          <p:nvPr>
            <p:ph type="sldNum" sz="quarter" idx="12"/>
          </p:nvPr>
        </p:nvSpPr>
        <p:spPr/>
        <p:txBody>
          <a:bodyPr/>
          <a:lstStyle/>
          <a:p>
            <a:fld id="{815D4431-7DBA-4282-91D9-972A6E913E9E}" type="slidenum">
              <a:rPr lang="nb-NO" smtClean="0"/>
              <a:t>‹#›</a:t>
            </a:fld>
            <a:endParaRPr lang="nb-NO"/>
          </a:p>
        </p:txBody>
      </p:sp>
    </p:spTree>
    <p:extLst>
      <p:ext uri="{BB962C8B-B14F-4D97-AF65-F5344CB8AC3E}">
        <p14:creationId xmlns:p14="http://schemas.microsoft.com/office/powerpoint/2010/main" val="1803539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CBAB75-CEAD-0876-3245-8AE3B8EF8EE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54FC75D-6FA6-998C-CC2C-2B0EA56E36F4}"/>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4BA12CB-AF92-E278-8123-D85D965951FA}"/>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622B358D-668F-DA28-1B4E-19F6F864CB49}"/>
              </a:ext>
            </a:extLst>
          </p:cNvPr>
          <p:cNvSpPr>
            <a:spLocks noGrp="1"/>
          </p:cNvSpPr>
          <p:nvPr>
            <p:ph type="dt" sz="half" idx="10"/>
          </p:nvPr>
        </p:nvSpPr>
        <p:spPr/>
        <p:txBody>
          <a:bodyPr/>
          <a:lstStyle/>
          <a:p>
            <a:fld id="{422766B2-641D-4A2F-9992-5A258668F8C6}" type="datetimeFigureOut">
              <a:rPr lang="nb-NO" smtClean="0"/>
              <a:t>12.09.2023</a:t>
            </a:fld>
            <a:endParaRPr lang="nb-NO"/>
          </a:p>
        </p:txBody>
      </p:sp>
      <p:sp>
        <p:nvSpPr>
          <p:cNvPr id="6" name="Plassholder for bunntekst 5">
            <a:extLst>
              <a:ext uri="{FF2B5EF4-FFF2-40B4-BE49-F238E27FC236}">
                <a16:creationId xmlns:a16="http://schemas.microsoft.com/office/drawing/2014/main" id="{48D9AB9C-926F-05EC-0C7A-4B654575B24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140AE90-E3B0-204E-D4B6-91E202A03185}"/>
              </a:ext>
            </a:extLst>
          </p:cNvPr>
          <p:cNvSpPr>
            <a:spLocks noGrp="1"/>
          </p:cNvSpPr>
          <p:nvPr>
            <p:ph type="sldNum" sz="quarter" idx="12"/>
          </p:nvPr>
        </p:nvSpPr>
        <p:spPr/>
        <p:txBody>
          <a:bodyPr/>
          <a:lstStyle/>
          <a:p>
            <a:fld id="{815D4431-7DBA-4282-91D9-972A6E913E9E}" type="slidenum">
              <a:rPr lang="nb-NO" smtClean="0"/>
              <a:t>‹#›</a:t>
            </a:fld>
            <a:endParaRPr lang="nb-NO"/>
          </a:p>
        </p:txBody>
      </p:sp>
    </p:spTree>
    <p:extLst>
      <p:ext uri="{BB962C8B-B14F-4D97-AF65-F5344CB8AC3E}">
        <p14:creationId xmlns:p14="http://schemas.microsoft.com/office/powerpoint/2010/main" val="98093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8190E9-B9A3-D257-3A25-B3AFF44650F5}"/>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3F8D74B-20F2-568C-D506-724FC89375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514AFF8C-774B-A38B-AC1B-564E4D634B5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91855F0B-3748-5504-95AD-54492F8E67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EC6B53C-85B4-A533-BB6B-1765C355759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253E45A-7024-872A-57CE-AC613E855655}"/>
              </a:ext>
            </a:extLst>
          </p:cNvPr>
          <p:cNvSpPr>
            <a:spLocks noGrp="1"/>
          </p:cNvSpPr>
          <p:nvPr>
            <p:ph type="dt" sz="half" idx="10"/>
          </p:nvPr>
        </p:nvSpPr>
        <p:spPr/>
        <p:txBody>
          <a:bodyPr/>
          <a:lstStyle/>
          <a:p>
            <a:fld id="{422766B2-641D-4A2F-9992-5A258668F8C6}" type="datetimeFigureOut">
              <a:rPr lang="nb-NO" smtClean="0"/>
              <a:t>12.09.2023</a:t>
            </a:fld>
            <a:endParaRPr lang="nb-NO"/>
          </a:p>
        </p:txBody>
      </p:sp>
      <p:sp>
        <p:nvSpPr>
          <p:cNvPr id="8" name="Plassholder for bunntekst 7">
            <a:extLst>
              <a:ext uri="{FF2B5EF4-FFF2-40B4-BE49-F238E27FC236}">
                <a16:creationId xmlns:a16="http://schemas.microsoft.com/office/drawing/2014/main" id="{26948A8A-2AE8-AA27-0AA2-097636F0DFEB}"/>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50FFF600-C38E-F810-CA30-12649FE0BDA1}"/>
              </a:ext>
            </a:extLst>
          </p:cNvPr>
          <p:cNvSpPr>
            <a:spLocks noGrp="1"/>
          </p:cNvSpPr>
          <p:nvPr>
            <p:ph type="sldNum" sz="quarter" idx="12"/>
          </p:nvPr>
        </p:nvSpPr>
        <p:spPr/>
        <p:txBody>
          <a:bodyPr/>
          <a:lstStyle/>
          <a:p>
            <a:fld id="{815D4431-7DBA-4282-91D9-972A6E913E9E}" type="slidenum">
              <a:rPr lang="nb-NO" smtClean="0"/>
              <a:t>‹#›</a:t>
            </a:fld>
            <a:endParaRPr lang="nb-NO"/>
          </a:p>
        </p:txBody>
      </p:sp>
    </p:spTree>
    <p:extLst>
      <p:ext uri="{BB962C8B-B14F-4D97-AF65-F5344CB8AC3E}">
        <p14:creationId xmlns:p14="http://schemas.microsoft.com/office/powerpoint/2010/main" val="235137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AB9B1B-142B-61C2-334A-8DBC338C8D6F}"/>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E073A64E-E3AD-D5BB-3221-95869FA41CAF}"/>
              </a:ext>
            </a:extLst>
          </p:cNvPr>
          <p:cNvSpPr>
            <a:spLocks noGrp="1"/>
          </p:cNvSpPr>
          <p:nvPr>
            <p:ph type="dt" sz="half" idx="10"/>
          </p:nvPr>
        </p:nvSpPr>
        <p:spPr/>
        <p:txBody>
          <a:bodyPr/>
          <a:lstStyle/>
          <a:p>
            <a:fld id="{422766B2-641D-4A2F-9992-5A258668F8C6}" type="datetimeFigureOut">
              <a:rPr lang="nb-NO" smtClean="0"/>
              <a:t>12.09.2023</a:t>
            </a:fld>
            <a:endParaRPr lang="nb-NO"/>
          </a:p>
        </p:txBody>
      </p:sp>
      <p:sp>
        <p:nvSpPr>
          <p:cNvPr id="4" name="Plassholder for bunntekst 3">
            <a:extLst>
              <a:ext uri="{FF2B5EF4-FFF2-40B4-BE49-F238E27FC236}">
                <a16:creationId xmlns:a16="http://schemas.microsoft.com/office/drawing/2014/main" id="{61A75D5A-AB95-8A10-AE44-152997C19A0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F138BE9-5AD6-359F-511B-25D0FBA2A83F}"/>
              </a:ext>
            </a:extLst>
          </p:cNvPr>
          <p:cNvSpPr>
            <a:spLocks noGrp="1"/>
          </p:cNvSpPr>
          <p:nvPr>
            <p:ph type="sldNum" sz="quarter" idx="12"/>
          </p:nvPr>
        </p:nvSpPr>
        <p:spPr/>
        <p:txBody>
          <a:bodyPr/>
          <a:lstStyle/>
          <a:p>
            <a:fld id="{815D4431-7DBA-4282-91D9-972A6E913E9E}" type="slidenum">
              <a:rPr lang="nb-NO" smtClean="0"/>
              <a:t>‹#›</a:t>
            </a:fld>
            <a:endParaRPr lang="nb-NO"/>
          </a:p>
        </p:txBody>
      </p:sp>
    </p:spTree>
    <p:extLst>
      <p:ext uri="{BB962C8B-B14F-4D97-AF65-F5344CB8AC3E}">
        <p14:creationId xmlns:p14="http://schemas.microsoft.com/office/powerpoint/2010/main" val="4210883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6513829-6031-1392-84F7-AA70FC79C61F}"/>
              </a:ext>
            </a:extLst>
          </p:cNvPr>
          <p:cNvSpPr>
            <a:spLocks noGrp="1"/>
          </p:cNvSpPr>
          <p:nvPr>
            <p:ph type="dt" sz="half" idx="10"/>
          </p:nvPr>
        </p:nvSpPr>
        <p:spPr/>
        <p:txBody>
          <a:bodyPr/>
          <a:lstStyle/>
          <a:p>
            <a:fld id="{422766B2-641D-4A2F-9992-5A258668F8C6}" type="datetimeFigureOut">
              <a:rPr lang="nb-NO" smtClean="0"/>
              <a:t>12.09.2023</a:t>
            </a:fld>
            <a:endParaRPr lang="nb-NO"/>
          </a:p>
        </p:txBody>
      </p:sp>
      <p:sp>
        <p:nvSpPr>
          <p:cNvPr id="3" name="Plassholder for bunntekst 2">
            <a:extLst>
              <a:ext uri="{FF2B5EF4-FFF2-40B4-BE49-F238E27FC236}">
                <a16:creationId xmlns:a16="http://schemas.microsoft.com/office/drawing/2014/main" id="{A6B0A43B-407A-880A-D5D6-FDB888EA315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851BD5D7-D527-2BCA-AF59-EEF7B86AEE74}"/>
              </a:ext>
            </a:extLst>
          </p:cNvPr>
          <p:cNvSpPr>
            <a:spLocks noGrp="1"/>
          </p:cNvSpPr>
          <p:nvPr>
            <p:ph type="sldNum" sz="quarter" idx="12"/>
          </p:nvPr>
        </p:nvSpPr>
        <p:spPr/>
        <p:txBody>
          <a:bodyPr/>
          <a:lstStyle/>
          <a:p>
            <a:fld id="{815D4431-7DBA-4282-91D9-972A6E913E9E}" type="slidenum">
              <a:rPr lang="nb-NO" smtClean="0"/>
              <a:t>‹#›</a:t>
            </a:fld>
            <a:endParaRPr lang="nb-NO"/>
          </a:p>
        </p:txBody>
      </p:sp>
    </p:spTree>
    <p:extLst>
      <p:ext uri="{BB962C8B-B14F-4D97-AF65-F5344CB8AC3E}">
        <p14:creationId xmlns:p14="http://schemas.microsoft.com/office/powerpoint/2010/main" val="1733640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49DE74-FBAC-6B1D-BCC6-BD66D08C30A7}"/>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1E77C63-8FC8-AEE5-3E88-4A56F5F53A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0A310C3B-CB0F-6089-A280-61969A23C4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08E9B3F-C2DE-96EF-02DA-0E79DBF389C7}"/>
              </a:ext>
            </a:extLst>
          </p:cNvPr>
          <p:cNvSpPr>
            <a:spLocks noGrp="1"/>
          </p:cNvSpPr>
          <p:nvPr>
            <p:ph type="dt" sz="half" idx="10"/>
          </p:nvPr>
        </p:nvSpPr>
        <p:spPr/>
        <p:txBody>
          <a:bodyPr/>
          <a:lstStyle/>
          <a:p>
            <a:fld id="{422766B2-641D-4A2F-9992-5A258668F8C6}" type="datetimeFigureOut">
              <a:rPr lang="nb-NO" smtClean="0"/>
              <a:t>12.09.2023</a:t>
            </a:fld>
            <a:endParaRPr lang="nb-NO"/>
          </a:p>
        </p:txBody>
      </p:sp>
      <p:sp>
        <p:nvSpPr>
          <p:cNvPr id="6" name="Plassholder for bunntekst 5">
            <a:extLst>
              <a:ext uri="{FF2B5EF4-FFF2-40B4-BE49-F238E27FC236}">
                <a16:creationId xmlns:a16="http://schemas.microsoft.com/office/drawing/2014/main" id="{46F71550-D79C-B772-85D9-0536EC06456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9DA9865-81FE-A7B1-F14E-F6C2EFC1D962}"/>
              </a:ext>
            </a:extLst>
          </p:cNvPr>
          <p:cNvSpPr>
            <a:spLocks noGrp="1"/>
          </p:cNvSpPr>
          <p:nvPr>
            <p:ph type="sldNum" sz="quarter" idx="12"/>
          </p:nvPr>
        </p:nvSpPr>
        <p:spPr/>
        <p:txBody>
          <a:bodyPr/>
          <a:lstStyle/>
          <a:p>
            <a:fld id="{815D4431-7DBA-4282-91D9-972A6E913E9E}" type="slidenum">
              <a:rPr lang="nb-NO" smtClean="0"/>
              <a:t>‹#›</a:t>
            </a:fld>
            <a:endParaRPr lang="nb-NO"/>
          </a:p>
        </p:txBody>
      </p:sp>
    </p:spTree>
    <p:extLst>
      <p:ext uri="{BB962C8B-B14F-4D97-AF65-F5344CB8AC3E}">
        <p14:creationId xmlns:p14="http://schemas.microsoft.com/office/powerpoint/2010/main" val="67282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DED7CE-321F-A69A-82AE-5EC6E3C1917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9CB84E4B-5E8A-94B8-3E4E-E6536DF46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551DF7E2-DAF5-D2B3-5AF2-D91583802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55CE927F-D7F2-1951-4555-E2DF8BBB7CE9}"/>
              </a:ext>
            </a:extLst>
          </p:cNvPr>
          <p:cNvSpPr>
            <a:spLocks noGrp="1"/>
          </p:cNvSpPr>
          <p:nvPr>
            <p:ph type="dt" sz="half" idx="10"/>
          </p:nvPr>
        </p:nvSpPr>
        <p:spPr/>
        <p:txBody>
          <a:bodyPr/>
          <a:lstStyle/>
          <a:p>
            <a:fld id="{422766B2-641D-4A2F-9992-5A258668F8C6}" type="datetimeFigureOut">
              <a:rPr lang="nb-NO" smtClean="0"/>
              <a:t>12.09.2023</a:t>
            </a:fld>
            <a:endParaRPr lang="nb-NO"/>
          </a:p>
        </p:txBody>
      </p:sp>
      <p:sp>
        <p:nvSpPr>
          <p:cNvPr id="6" name="Plassholder for bunntekst 5">
            <a:extLst>
              <a:ext uri="{FF2B5EF4-FFF2-40B4-BE49-F238E27FC236}">
                <a16:creationId xmlns:a16="http://schemas.microsoft.com/office/drawing/2014/main" id="{5CAFCF2A-1A4D-14AA-34B1-9F1B198F7F0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88AB3FC-A222-D98A-141F-635CB6A121E2}"/>
              </a:ext>
            </a:extLst>
          </p:cNvPr>
          <p:cNvSpPr>
            <a:spLocks noGrp="1"/>
          </p:cNvSpPr>
          <p:nvPr>
            <p:ph type="sldNum" sz="quarter" idx="12"/>
          </p:nvPr>
        </p:nvSpPr>
        <p:spPr/>
        <p:txBody>
          <a:bodyPr/>
          <a:lstStyle/>
          <a:p>
            <a:fld id="{815D4431-7DBA-4282-91D9-972A6E913E9E}" type="slidenum">
              <a:rPr lang="nb-NO" smtClean="0"/>
              <a:t>‹#›</a:t>
            </a:fld>
            <a:endParaRPr lang="nb-NO"/>
          </a:p>
        </p:txBody>
      </p:sp>
    </p:spTree>
    <p:extLst>
      <p:ext uri="{BB962C8B-B14F-4D97-AF65-F5344CB8AC3E}">
        <p14:creationId xmlns:p14="http://schemas.microsoft.com/office/powerpoint/2010/main" val="420621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E74DB95-5DB8-12AA-6C05-97BC73CF60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DD24DE93-6FD8-AB57-0AFD-DF2B8AB0DA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BAF75DB-464A-21E3-71F5-E92908BE26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766B2-641D-4A2F-9992-5A258668F8C6}" type="datetimeFigureOut">
              <a:rPr lang="nb-NO" smtClean="0"/>
              <a:t>12.09.2023</a:t>
            </a:fld>
            <a:endParaRPr lang="nb-NO"/>
          </a:p>
        </p:txBody>
      </p:sp>
      <p:sp>
        <p:nvSpPr>
          <p:cNvPr id="5" name="Plassholder for bunntekst 4">
            <a:extLst>
              <a:ext uri="{FF2B5EF4-FFF2-40B4-BE49-F238E27FC236}">
                <a16:creationId xmlns:a16="http://schemas.microsoft.com/office/drawing/2014/main" id="{655B003E-E803-6F0D-DB7D-D530B81519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1506AE16-421D-492D-867B-5C51699E7D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D4431-7DBA-4282-91D9-972A6E913E9E}" type="slidenum">
              <a:rPr lang="nb-NO" smtClean="0"/>
              <a:t>‹#›</a:t>
            </a:fld>
            <a:endParaRPr lang="nb-NO"/>
          </a:p>
        </p:txBody>
      </p:sp>
    </p:spTree>
    <p:extLst>
      <p:ext uri="{BB962C8B-B14F-4D97-AF65-F5344CB8AC3E}">
        <p14:creationId xmlns:p14="http://schemas.microsoft.com/office/powerpoint/2010/main" val="152160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ennorsketuristforening.sharepoint.com/sites/DNT-Skolen/Delte%20dokumenter/Innplassering%20i%20turlederstigen%20p%C3%A5%20enkeltoppdrag.pdf" TargetMode="External"/><Relationship Id="rId2" Type="http://schemas.openxmlformats.org/officeDocument/2006/relationships/hyperlink" Target="https://dennorsketuristforening.sharepoint.com/:w:/r/sites/DNT-Skolen/_layouts/15/Doc.aspx?sourcedoc=%7B63B76E32-6076-4AD3-A0CB-B69A07C6704E%7D&amp;file=S%C3%B8knadsskjema%20-%20innpass%20i%20turlederstigen.docx&amp;action=default&amp;mobileredirect=true&amp;DefaultItemOpen=1" TargetMode="External"/><Relationship Id="rId1" Type="http://schemas.openxmlformats.org/officeDocument/2006/relationships/slideLayout" Target="../slideLayouts/slideLayout6.xml"/><Relationship Id="rId4" Type="http://schemas.openxmlformats.org/officeDocument/2006/relationships/hyperlink" Target="https://dennorsketuristforening.sharepoint.com/sites/ForeningsnettSikkerhet/Delte%20dokumenter/Forms/AllItems.aspx?id=%2Fsites%2FForeningsnettSikkerhet%2FDelte%20dokumenter%2FVeileder%20for%20trygge%20aktiviteter%20i%20DNT%2FVeileder%20for%20planlegging%20av%20aktiviteter%20i%20DNT%5F2023%5Fpublisert%2Epdf&amp;parent=%2Fsites%2FForeningsnettSikkerhet%2FDelte%20dokumenter%2FVeileder%20for%20trygge%20aktiviteter%20i%20D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4A84A8E-615F-4D9B-A962-4F1E709BFC95}"/>
              </a:ext>
            </a:extLst>
          </p:cNvPr>
          <p:cNvSpPr>
            <a:spLocks noGrp="1"/>
          </p:cNvSpPr>
          <p:nvPr>
            <p:ph type="ctrTitle"/>
          </p:nvPr>
        </p:nvSpPr>
        <p:spPr>
          <a:xfrm>
            <a:off x="1524000" y="266784"/>
            <a:ext cx="9144000" cy="2387600"/>
          </a:xfrm>
        </p:spPr>
        <p:txBody>
          <a:bodyPr/>
          <a:lstStyle/>
          <a:p>
            <a:r>
              <a:rPr lang="nb-NO" dirty="0"/>
              <a:t>DNT	</a:t>
            </a:r>
          </a:p>
        </p:txBody>
      </p:sp>
      <p:sp>
        <p:nvSpPr>
          <p:cNvPr id="3" name="Undertittel 2">
            <a:extLst>
              <a:ext uri="{FF2B5EF4-FFF2-40B4-BE49-F238E27FC236}">
                <a16:creationId xmlns:a16="http://schemas.microsoft.com/office/drawing/2014/main" id="{11A74C25-7B7A-4E2C-BC45-EC5205CC6F4C}"/>
              </a:ext>
            </a:extLst>
          </p:cNvPr>
          <p:cNvSpPr>
            <a:spLocks noGrp="1"/>
          </p:cNvSpPr>
          <p:nvPr>
            <p:ph type="subTitle" idx="1"/>
          </p:nvPr>
        </p:nvSpPr>
        <p:spPr>
          <a:xfrm>
            <a:off x="1524000" y="2666249"/>
            <a:ext cx="9144000" cy="1655762"/>
          </a:xfrm>
        </p:spPr>
        <p:txBody>
          <a:bodyPr/>
          <a:lstStyle/>
          <a:p>
            <a:r>
              <a:rPr lang="nb-NO" dirty="0"/>
              <a:t>kompetanse i Norges største friluftslivsorganisasjon </a:t>
            </a:r>
          </a:p>
        </p:txBody>
      </p:sp>
      <p:pic>
        <p:nvPicPr>
          <p:cNvPr id="4" name="Bilde 4" descr="Et bilde som inneholder klokke, skilt&#10;&#10;Automatisk generert beskrivelse">
            <a:extLst>
              <a:ext uri="{FF2B5EF4-FFF2-40B4-BE49-F238E27FC236}">
                <a16:creationId xmlns:a16="http://schemas.microsoft.com/office/drawing/2014/main" id="{8E71DFE3-F0F5-4784-A225-D62F8CA954B8}"/>
              </a:ext>
            </a:extLst>
          </p:cNvPr>
          <p:cNvPicPr>
            <a:picLocks noChangeAspect="1"/>
          </p:cNvPicPr>
          <p:nvPr/>
        </p:nvPicPr>
        <p:blipFill>
          <a:blip r:embed="rId2"/>
          <a:stretch>
            <a:fillRect/>
          </a:stretch>
        </p:blipFill>
        <p:spPr>
          <a:xfrm>
            <a:off x="5005138" y="3492045"/>
            <a:ext cx="1767306" cy="1772225"/>
          </a:xfrm>
          <a:prstGeom prst="rect">
            <a:avLst/>
          </a:prstGeom>
        </p:spPr>
      </p:pic>
    </p:spTree>
    <p:extLst>
      <p:ext uri="{BB962C8B-B14F-4D97-AF65-F5344CB8AC3E}">
        <p14:creationId xmlns:p14="http://schemas.microsoft.com/office/powerpoint/2010/main" val="85031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F3F0F31-44D9-F14A-D2C6-C0C63459046E}"/>
              </a:ext>
            </a:extLst>
          </p:cNvPr>
          <p:cNvPicPr>
            <a:picLocks noChangeAspect="1"/>
          </p:cNvPicPr>
          <p:nvPr/>
        </p:nvPicPr>
        <p:blipFill>
          <a:blip r:embed="rId2"/>
          <a:stretch>
            <a:fillRect/>
          </a:stretch>
        </p:blipFill>
        <p:spPr>
          <a:xfrm>
            <a:off x="578558" y="1293763"/>
            <a:ext cx="11034883" cy="2805691"/>
          </a:xfrm>
          <a:prstGeom prst="rect">
            <a:avLst/>
          </a:prstGeom>
        </p:spPr>
      </p:pic>
      <p:sp>
        <p:nvSpPr>
          <p:cNvPr id="4" name="TekstSylinder 3">
            <a:extLst>
              <a:ext uri="{FF2B5EF4-FFF2-40B4-BE49-F238E27FC236}">
                <a16:creationId xmlns:a16="http://schemas.microsoft.com/office/drawing/2014/main" id="{62F2624D-40C6-0E86-B850-720CCB40664C}"/>
              </a:ext>
            </a:extLst>
          </p:cNvPr>
          <p:cNvSpPr txBox="1"/>
          <p:nvPr/>
        </p:nvSpPr>
        <p:spPr>
          <a:xfrm>
            <a:off x="1496291" y="572655"/>
            <a:ext cx="7970982" cy="369332"/>
          </a:xfrm>
          <a:prstGeom prst="rect">
            <a:avLst/>
          </a:prstGeom>
          <a:noFill/>
        </p:spPr>
        <p:txBody>
          <a:bodyPr wrap="square" rtlCol="0">
            <a:spAutoFit/>
          </a:bodyPr>
          <a:lstStyle/>
          <a:p>
            <a:r>
              <a:rPr lang="nb-NO" dirty="0"/>
              <a:t>DNT: Generelt om re-godkjenning av </a:t>
            </a:r>
            <a:r>
              <a:rPr lang="nb-NO" dirty="0" err="1"/>
              <a:t>turleiarar</a:t>
            </a:r>
            <a:r>
              <a:rPr lang="nb-NO" dirty="0"/>
              <a:t>:</a:t>
            </a:r>
          </a:p>
        </p:txBody>
      </p:sp>
      <p:sp>
        <p:nvSpPr>
          <p:cNvPr id="5" name="TekstSylinder 4">
            <a:extLst>
              <a:ext uri="{FF2B5EF4-FFF2-40B4-BE49-F238E27FC236}">
                <a16:creationId xmlns:a16="http://schemas.microsoft.com/office/drawing/2014/main" id="{D932B6CD-EE74-0F54-645D-A7A03E1710C5}"/>
              </a:ext>
            </a:extLst>
          </p:cNvPr>
          <p:cNvSpPr txBox="1"/>
          <p:nvPr/>
        </p:nvSpPr>
        <p:spPr>
          <a:xfrm>
            <a:off x="1164566" y="4451230"/>
            <a:ext cx="6469725" cy="923330"/>
          </a:xfrm>
          <a:prstGeom prst="rect">
            <a:avLst/>
          </a:prstGeom>
          <a:noFill/>
        </p:spPr>
        <p:txBody>
          <a:bodyPr wrap="square" rtlCol="0">
            <a:spAutoFit/>
          </a:bodyPr>
          <a:lstStyle/>
          <a:p>
            <a:r>
              <a:rPr lang="nb-NO" dirty="0" err="1"/>
              <a:t>Ansvarleg</a:t>
            </a:r>
            <a:r>
              <a:rPr lang="nb-NO" dirty="0"/>
              <a:t> for re-godkjenning av </a:t>
            </a:r>
            <a:r>
              <a:rPr lang="nb-NO" dirty="0" err="1"/>
              <a:t>sommar</a:t>
            </a:r>
            <a:r>
              <a:rPr lang="nb-NO" dirty="0"/>
              <a:t>- og </a:t>
            </a:r>
            <a:r>
              <a:rPr lang="nb-NO" dirty="0" err="1"/>
              <a:t>vinterturleiar</a:t>
            </a:r>
            <a:r>
              <a:rPr lang="nb-NO" dirty="0"/>
              <a:t> ligg formelt hos DNT Sogn og Fjordane. </a:t>
            </a:r>
            <a:r>
              <a:rPr lang="nb-NO" dirty="0" err="1"/>
              <a:t>Ein</a:t>
            </a:r>
            <a:r>
              <a:rPr lang="nb-NO" dirty="0"/>
              <a:t> kan avtale med kvart </a:t>
            </a:r>
            <a:r>
              <a:rPr lang="nb-NO" dirty="0" err="1"/>
              <a:t>turlar</a:t>
            </a:r>
            <a:r>
              <a:rPr lang="nb-NO" dirty="0"/>
              <a:t> korleis </a:t>
            </a:r>
            <a:r>
              <a:rPr lang="nb-NO" dirty="0" err="1"/>
              <a:t>ein</a:t>
            </a:r>
            <a:r>
              <a:rPr lang="nb-NO" dirty="0"/>
              <a:t> følgjer opp dette i praksis</a:t>
            </a:r>
          </a:p>
        </p:txBody>
      </p:sp>
    </p:spTree>
    <p:extLst>
      <p:ext uri="{BB962C8B-B14F-4D97-AF65-F5344CB8AC3E}">
        <p14:creationId xmlns:p14="http://schemas.microsoft.com/office/powerpoint/2010/main" val="481143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9C0CACD-6C90-F592-C675-7D20B367D810}"/>
              </a:ext>
            </a:extLst>
          </p:cNvPr>
          <p:cNvSpPr>
            <a:spLocks noGrp="1"/>
          </p:cNvSpPr>
          <p:nvPr>
            <p:ph type="title"/>
          </p:nvPr>
        </p:nvSpPr>
        <p:spPr/>
        <p:txBody>
          <a:bodyPr>
            <a:normAutofit/>
          </a:bodyPr>
          <a:lstStyle/>
          <a:p>
            <a:r>
              <a:rPr lang="nb-NO" sz="2400" dirty="0"/>
              <a:t>Krav til innpass i turlederstigen på lokale enkeltoppdrag</a:t>
            </a:r>
            <a:br>
              <a:rPr lang="nb-NO" sz="2400" dirty="0"/>
            </a:br>
            <a:br>
              <a:rPr lang="nb-NO" sz="2400" dirty="0"/>
            </a:br>
            <a:r>
              <a:rPr lang="nb-NO" sz="2400" dirty="0"/>
              <a:t>(Midlertidig ordning)</a:t>
            </a:r>
          </a:p>
        </p:txBody>
      </p:sp>
      <p:sp>
        <p:nvSpPr>
          <p:cNvPr id="3" name="Plassholder for innhold 2">
            <a:extLst>
              <a:ext uri="{FF2B5EF4-FFF2-40B4-BE49-F238E27FC236}">
                <a16:creationId xmlns:a16="http://schemas.microsoft.com/office/drawing/2014/main" id="{9E9D4F3E-A9BC-93C5-EE60-ECB571019E5D}"/>
              </a:ext>
            </a:extLst>
          </p:cNvPr>
          <p:cNvSpPr>
            <a:spLocks noGrp="1"/>
          </p:cNvSpPr>
          <p:nvPr>
            <p:ph idx="1"/>
          </p:nvPr>
        </p:nvSpPr>
        <p:spPr/>
        <p:txBody>
          <a:bodyPr>
            <a:normAutofit/>
          </a:bodyPr>
          <a:lstStyle/>
          <a:p>
            <a:pPr marL="0" indent="0">
              <a:buNone/>
            </a:pPr>
            <a:r>
              <a:rPr lang="nb-NO" sz="2400" dirty="0"/>
              <a:t>Det vil av og til være behov for innplassering av turledere på enkeltoppdrag. Dersom kandidaten er </a:t>
            </a:r>
          </a:p>
          <a:p>
            <a:pPr marL="0" indent="0">
              <a:buNone/>
            </a:pPr>
            <a:endParaRPr lang="nb-NO" sz="2400" dirty="0"/>
          </a:p>
          <a:p>
            <a:r>
              <a:rPr lang="nb-NO" sz="2400" dirty="0"/>
              <a:t>svært godt kjent med ruta og området turen skal i, og innehar ellers nødvendig kompetanse til å </a:t>
            </a:r>
          </a:p>
          <a:p>
            <a:r>
              <a:rPr lang="nb-NO" sz="2400" dirty="0"/>
              <a:t>gjennomføre en trygg tur, </a:t>
            </a:r>
          </a:p>
          <a:p>
            <a:pPr marL="0" indent="0">
              <a:buNone/>
            </a:pPr>
            <a:r>
              <a:rPr lang="nb-NO" sz="2400" dirty="0"/>
              <a:t>kan medlemsforeninger innplassere turledere til spesifikke turer for å opprettholde aktivitet.  </a:t>
            </a:r>
          </a:p>
        </p:txBody>
      </p:sp>
    </p:spTree>
    <p:extLst>
      <p:ext uri="{BB962C8B-B14F-4D97-AF65-F5344CB8AC3E}">
        <p14:creationId xmlns:p14="http://schemas.microsoft.com/office/powerpoint/2010/main" val="216836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BFD020B2-B80C-4F87-9A12-BB53A40E92BA}"/>
              </a:ext>
            </a:extLst>
          </p:cNvPr>
          <p:cNvSpPr txBox="1">
            <a:spLocks/>
          </p:cNvSpPr>
          <p:nvPr/>
        </p:nvSpPr>
        <p:spPr>
          <a:xfrm>
            <a:off x="539533" y="405790"/>
            <a:ext cx="7805570" cy="1204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Innpass i turlederstigen</a:t>
            </a:r>
          </a:p>
        </p:txBody>
      </p:sp>
      <p:sp>
        <p:nvSpPr>
          <p:cNvPr id="9" name="Plassholder for innhold 14">
            <a:extLst>
              <a:ext uri="{FF2B5EF4-FFF2-40B4-BE49-F238E27FC236}">
                <a16:creationId xmlns:a16="http://schemas.microsoft.com/office/drawing/2014/main" id="{F67C3CBD-3E75-4D8C-90A7-A5463590686F}"/>
              </a:ext>
            </a:extLst>
          </p:cNvPr>
          <p:cNvSpPr txBox="1">
            <a:spLocks/>
          </p:cNvSpPr>
          <p:nvPr/>
        </p:nvSpPr>
        <p:spPr>
          <a:xfrm>
            <a:off x="539533" y="1469899"/>
            <a:ext cx="10163760" cy="3918201"/>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b-NO" dirty="0"/>
          </a:p>
          <a:p>
            <a:pPr marL="0" indent="0">
              <a:buFont typeface="Arial" panose="020B0604020202020204" pitchFamily="34" charset="0"/>
              <a:buNone/>
            </a:pPr>
            <a:r>
              <a:rPr lang="nb-NO" sz="3600" dirty="0"/>
              <a:t>Primært ønsker vi at alle turledere i DNT tar turlederkurs!</a:t>
            </a:r>
          </a:p>
          <a:p>
            <a:pPr marL="0" indent="0">
              <a:buFont typeface="Arial" panose="020B0604020202020204" pitchFamily="34" charset="0"/>
              <a:buNone/>
            </a:pPr>
            <a:endParaRPr lang="nb-NO" dirty="0"/>
          </a:p>
          <a:p>
            <a:pPr marL="0" indent="0">
              <a:buFont typeface="Arial" panose="020B0604020202020204" pitchFamily="34" charset="0"/>
              <a:buNone/>
            </a:pPr>
            <a:r>
              <a:rPr lang="nb-NO" sz="2400" dirty="0"/>
              <a:t>Det er likevel mulig å søke om innpass i turlederstigen på bakgrunn av:</a:t>
            </a:r>
          </a:p>
          <a:p>
            <a:pPr lvl="1"/>
            <a:r>
              <a:rPr lang="nb-NO" dirty="0"/>
              <a:t>Friluftsfaglig utdanning</a:t>
            </a:r>
          </a:p>
          <a:p>
            <a:pPr lvl="1"/>
            <a:r>
              <a:rPr lang="nb-NO" dirty="0"/>
              <a:t>Erfaring </a:t>
            </a:r>
          </a:p>
          <a:p>
            <a:pPr lvl="1"/>
            <a:endParaRPr lang="nb-NO" dirty="0"/>
          </a:p>
          <a:p>
            <a:pPr marL="0" indent="0">
              <a:buNone/>
            </a:pPr>
            <a:r>
              <a:rPr lang="nb-NO" b="1" dirty="0"/>
              <a:t>Oppdaterte retningslinjer</a:t>
            </a:r>
          </a:p>
          <a:p>
            <a:pPr>
              <a:buFontTx/>
              <a:buChar char="-"/>
            </a:pPr>
            <a:r>
              <a:rPr lang="nb-NO" dirty="0"/>
              <a:t>Ingen innpass for DNT ambassadør, nærtur, aktivitetsleder eller grunnleggende turlederkurs</a:t>
            </a:r>
            <a:endParaRPr lang="nb-NO" dirty="0">
              <a:ea typeface="Calibri"/>
              <a:cs typeface="Calibri"/>
            </a:endParaRPr>
          </a:p>
          <a:p>
            <a:pPr>
              <a:buFontTx/>
              <a:buChar char="-"/>
            </a:pPr>
            <a:r>
              <a:rPr lang="nb-NO" dirty="0"/>
              <a:t>man kan bli tatt opp til sommerturlederkurs uten grunnleggende turlederkurs om man har ambassadørkurs, er svært godt kjent med DNT og DNTs tilbud, og man kan dokumentere at man behersker alle praktiske ferdigheter det stilles krav til i et grunnleggende turlederkurs </a:t>
            </a:r>
          </a:p>
          <a:p>
            <a:pPr>
              <a:buFontTx/>
              <a:buChar char="-"/>
            </a:pPr>
            <a:r>
              <a:rPr lang="nb-NO" dirty="0"/>
              <a:t>Felles for alle er krav om gjennomført DNT ambassadørkurs</a:t>
            </a:r>
          </a:p>
          <a:p>
            <a:pPr>
              <a:buFontTx/>
              <a:buChar char="-"/>
            </a:pPr>
            <a:endParaRPr lang="nb-NO" dirty="0">
              <a:ea typeface="Calibri" panose="020F0502020204030204"/>
              <a:cs typeface="Calibri" panose="020F0502020204030204"/>
            </a:endParaRPr>
          </a:p>
          <a:p>
            <a:pPr>
              <a:buFontTx/>
              <a:buChar char="-"/>
            </a:pPr>
            <a:endParaRPr lang="nb-NO" dirty="0">
              <a:ea typeface="Calibri" panose="020F0502020204030204"/>
              <a:cs typeface="Calibri" panose="020F0502020204030204"/>
            </a:endParaRPr>
          </a:p>
          <a:p>
            <a:pPr marL="0" indent="0">
              <a:buNone/>
            </a:pPr>
            <a:endParaRPr lang="nb-NO" dirty="0">
              <a:ea typeface="Calibri" panose="020F0502020204030204"/>
              <a:cs typeface="Calibri" panose="020F0502020204030204"/>
            </a:endParaRPr>
          </a:p>
          <a:p>
            <a:pPr>
              <a:buFontTx/>
              <a:buChar char="-"/>
            </a:pPr>
            <a:endParaRPr lang="nb-NO" dirty="0">
              <a:ea typeface="Calibri" panose="020F0502020204030204"/>
              <a:cs typeface="Calibri" panose="020F0502020204030204"/>
            </a:endParaRPr>
          </a:p>
          <a:p>
            <a:pPr marL="0" indent="0">
              <a:buNone/>
            </a:pPr>
            <a:endParaRPr lang="nb-NO" dirty="0">
              <a:ea typeface="Calibri" panose="020F0502020204030204"/>
              <a:cs typeface="Calibri" panose="020F0502020204030204"/>
            </a:endParaRPr>
          </a:p>
          <a:p>
            <a:endParaRPr lang="nb-NO" dirty="0">
              <a:ea typeface="Calibri" panose="020F0502020204030204"/>
              <a:cs typeface="Calibri" panose="020F0502020204030204"/>
            </a:endParaRPr>
          </a:p>
        </p:txBody>
      </p:sp>
    </p:spTree>
    <p:extLst>
      <p:ext uri="{BB962C8B-B14F-4D97-AF65-F5344CB8AC3E}">
        <p14:creationId xmlns:p14="http://schemas.microsoft.com/office/powerpoint/2010/main" val="687189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ssholder for innhold 14">
            <a:extLst>
              <a:ext uri="{FF2B5EF4-FFF2-40B4-BE49-F238E27FC236}">
                <a16:creationId xmlns:a16="http://schemas.microsoft.com/office/drawing/2014/main" id="{F67C3CBD-3E75-4D8C-90A7-A5463590686F}"/>
              </a:ext>
            </a:extLst>
          </p:cNvPr>
          <p:cNvSpPr txBox="1">
            <a:spLocks/>
          </p:cNvSpPr>
          <p:nvPr/>
        </p:nvSpPr>
        <p:spPr>
          <a:xfrm>
            <a:off x="539533" y="1273284"/>
            <a:ext cx="10163760" cy="3918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nb-NO" dirty="0"/>
          </a:p>
          <a:p>
            <a:pPr marL="0" indent="0">
              <a:buFont typeface="Arial" panose="020B0604020202020204" pitchFamily="34" charset="0"/>
              <a:buNone/>
            </a:pPr>
            <a:endParaRPr lang="nb-NO" dirty="0"/>
          </a:p>
          <a:p>
            <a:pPr marL="0" indent="0">
              <a:buNone/>
            </a:pPr>
            <a:endParaRPr lang="nb-NO" dirty="0"/>
          </a:p>
          <a:p>
            <a:pPr marL="0" indent="0">
              <a:buNone/>
            </a:pPr>
            <a:endParaRPr lang="nb-NO" dirty="0"/>
          </a:p>
          <a:p>
            <a:pPr>
              <a:buFontTx/>
              <a:buChar char="-"/>
            </a:pPr>
            <a:endParaRPr lang="nb-NO" dirty="0"/>
          </a:p>
          <a:p>
            <a:pPr marL="0" indent="0">
              <a:buNone/>
            </a:pPr>
            <a:endParaRPr lang="nb-NO" dirty="0"/>
          </a:p>
          <a:p>
            <a:endParaRPr lang="nb-NO" dirty="0"/>
          </a:p>
        </p:txBody>
      </p:sp>
      <p:sp>
        <p:nvSpPr>
          <p:cNvPr id="3" name="TekstSylinder 2">
            <a:extLst>
              <a:ext uri="{FF2B5EF4-FFF2-40B4-BE49-F238E27FC236}">
                <a16:creationId xmlns:a16="http://schemas.microsoft.com/office/drawing/2014/main" id="{0DD8D8F6-46D1-DE56-3879-E01D348B71F7}"/>
              </a:ext>
            </a:extLst>
          </p:cNvPr>
          <p:cNvSpPr txBox="1"/>
          <p:nvPr/>
        </p:nvSpPr>
        <p:spPr>
          <a:xfrm>
            <a:off x="431792" y="766732"/>
            <a:ext cx="11328415" cy="5324535"/>
          </a:xfrm>
          <a:prstGeom prst="rect">
            <a:avLst/>
          </a:prstGeom>
          <a:noFill/>
        </p:spPr>
        <p:txBody>
          <a:bodyPr wrap="square" lIns="91440" tIns="45720" rIns="91440" bIns="45720" anchor="t">
            <a:spAutoFit/>
          </a:bodyPr>
          <a:lstStyle/>
          <a:p>
            <a:pPr algn="l" rtl="0" fontAlgn="base"/>
            <a:r>
              <a:rPr lang="nb-NO" sz="1800" b="1" i="0" dirty="0">
                <a:solidFill>
                  <a:srgbClr val="000000"/>
                </a:solidFill>
                <a:effectLst/>
                <a:latin typeface="Calibri" panose="020F0502020204030204" pitchFamily="34" charset="0"/>
              </a:rPr>
              <a:t>Sommerturleder</a:t>
            </a:r>
            <a:r>
              <a:rPr lang="nb-NO" sz="1800" b="0" i="0" dirty="0">
                <a:solidFill>
                  <a:srgbClr val="000000"/>
                </a:solidFill>
                <a:effectLst/>
                <a:latin typeface="Calibri" panose="020F0502020204030204" pitchFamily="34" charset="0"/>
              </a:rPr>
              <a:t> </a:t>
            </a:r>
            <a:endParaRPr lang="nb-NO" b="0" i="0" dirty="0">
              <a:solidFill>
                <a:srgbClr val="000000"/>
              </a:solidFill>
              <a:effectLst/>
              <a:latin typeface="Calibri" panose="020F0502020204030204" pitchFamily="34" charset="0"/>
            </a:endParaRPr>
          </a:p>
          <a:p>
            <a:pPr algn="l" rtl="0" fontAlgn="base"/>
            <a:endParaRPr lang="nb-NO" sz="1800" b="0" i="0" u="sng" dirty="0">
              <a:solidFill>
                <a:srgbClr val="000000"/>
              </a:solidFill>
              <a:effectLst/>
              <a:latin typeface="Calibri" panose="020F0502020204030204" pitchFamily="34" charset="0"/>
            </a:endParaRPr>
          </a:p>
          <a:p>
            <a:pPr algn="l" rtl="0" fontAlgn="base"/>
            <a:r>
              <a:rPr lang="nb-NO" sz="1600" b="1" i="0" u="sng" dirty="0">
                <a:solidFill>
                  <a:srgbClr val="000000"/>
                </a:solidFill>
                <a:effectLst/>
                <a:latin typeface="Calibri" panose="020F0502020204030204" pitchFamily="34" charset="0"/>
              </a:rPr>
              <a:t>For søkere med bakgrunn i utdanning:</a:t>
            </a:r>
            <a:r>
              <a:rPr lang="nb-NO" sz="1600" b="1" i="0" dirty="0">
                <a:solidFill>
                  <a:srgbClr val="000000"/>
                </a:solidFill>
                <a:effectLst/>
                <a:latin typeface="Calibri" panose="020F0502020204030204" pitchFamily="34" charset="0"/>
              </a:rPr>
              <a:t> </a:t>
            </a:r>
          </a:p>
          <a:p>
            <a:pPr algn="l" rtl="0" fontAlgn="base"/>
            <a:r>
              <a:rPr lang="nb-NO" sz="1600" b="0" i="0" dirty="0">
                <a:solidFill>
                  <a:srgbClr val="000000"/>
                </a:solidFill>
                <a:effectLst/>
                <a:latin typeface="Calibri" panose="020F0502020204030204" pitchFamily="34" charset="0"/>
              </a:rPr>
              <a:t>60 studiepoeng friluftsliv fra en norsk høyere utdanningsinstitusjon, og gode ferdigheter innen: </a:t>
            </a:r>
          </a:p>
          <a:p>
            <a:pPr marL="285750" indent="-285750" algn="l" rtl="0" fontAlgn="base">
              <a:buFont typeface="Arial" panose="020B0604020202020204" pitchFamily="34" charset="0"/>
              <a:buChar char="•"/>
            </a:pPr>
            <a:r>
              <a:rPr lang="nb-NO" sz="1600" b="0" i="0" dirty="0">
                <a:solidFill>
                  <a:srgbClr val="000000"/>
                </a:solidFill>
                <a:effectLst/>
                <a:latin typeface="Calibri" panose="020F0502020204030204" pitchFamily="34" charset="0"/>
              </a:rPr>
              <a:t>Orientering i sommerfjellet under krevende forhold </a:t>
            </a:r>
          </a:p>
          <a:p>
            <a:pPr marL="285750" indent="-285750" algn="l" rtl="0" fontAlgn="base">
              <a:buFont typeface="Arial" panose="020B0604020202020204" pitchFamily="34" charset="0"/>
              <a:buChar char="•"/>
            </a:pPr>
            <a:r>
              <a:rPr lang="nb-NO" sz="1600" b="0" i="0" dirty="0">
                <a:solidFill>
                  <a:srgbClr val="000000"/>
                </a:solidFill>
                <a:effectLst/>
                <a:latin typeface="Calibri" panose="020F0502020204030204" pitchFamily="34" charset="0"/>
              </a:rPr>
              <a:t>Gruppeledelse </a:t>
            </a:r>
          </a:p>
          <a:p>
            <a:pPr algn="l" rtl="0" fontAlgn="base">
              <a:buFont typeface="Arial" panose="020B0604020202020204" pitchFamily="34" charset="0"/>
              <a:buChar char="•"/>
            </a:pPr>
            <a:endParaRPr lang="nb-NO" sz="1600"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nb-NO" sz="1600" b="0" i="0" dirty="0">
                <a:solidFill>
                  <a:srgbClr val="000000"/>
                </a:solidFill>
                <a:effectLst/>
                <a:latin typeface="Calibri"/>
                <a:ea typeface="Calibri"/>
                <a:cs typeface="Calibri"/>
              </a:rPr>
              <a:t>Gjennomført «NF grunnkurs førstehjelp for friluftsliv» eller tilsvarende siste </a:t>
            </a:r>
            <a:r>
              <a:rPr lang="nb-NO" sz="1600" dirty="0">
                <a:solidFill>
                  <a:srgbClr val="000000"/>
                </a:solidFill>
                <a:latin typeface="Calibri"/>
                <a:ea typeface="Calibri"/>
                <a:cs typeface="Calibri"/>
              </a:rPr>
              <a:t>5</a:t>
            </a:r>
            <a:r>
              <a:rPr lang="nb-NO" sz="1600" b="0" i="0" dirty="0">
                <a:solidFill>
                  <a:srgbClr val="000000"/>
                </a:solidFill>
                <a:effectLst/>
                <a:latin typeface="Calibri"/>
                <a:ea typeface="Calibri"/>
                <a:cs typeface="Calibri"/>
              </a:rPr>
              <a:t> år.  </a:t>
            </a:r>
          </a:p>
          <a:p>
            <a:pPr marL="285750" indent="-285750" fontAlgn="base">
              <a:buFont typeface="Arial" panose="020B0604020202020204" pitchFamily="34" charset="0"/>
              <a:buChar char="•"/>
            </a:pPr>
            <a:r>
              <a:rPr lang="nb-NO" sz="1600" b="0" i="0" dirty="0">
                <a:solidFill>
                  <a:srgbClr val="000000"/>
                </a:solidFill>
                <a:effectLst/>
                <a:latin typeface="Calibri"/>
                <a:ea typeface="Calibri"/>
                <a:cs typeface="Calibri"/>
              </a:rPr>
              <a:t>Kandidaten må være godt kjent med DNTs hytte- og rutenett, og dokumentere minst 5 </a:t>
            </a:r>
            <a:r>
              <a:rPr lang="nb-NO" sz="1600" b="0" i="0" dirty="0" err="1">
                <a:solidFill>
                  <a:srgbClr val="000000"/>
                </a:solidFill>
                <a:effectLst/>
                <a:latin typeface="Calibri"/>
                <a:ea typeface="Calibri"/>
                <a:cs typeface="Calibri"/>
              </a:rPr>
              <a:t>egenturer</a:t>
            </a:r>
            <a:r>
              <a:rPr lang="nb-NO" sz="1600" b="0" i="0" dirty="0">
                <a:solidFill>
                  <a:srgbClr val="000000"/>
                </a:solidFill>
                <a:effectLst/>
                <a:latin typeface="Calibri"/>
                <a:ea typeface="Calibri"/>
                <a:cs typeface="Calibri"/>
              </a:rPr>
              <a:t> i sommerfjellet med flere dagers varighet</a:t>
            </a:r>
            <a:r>
              <a:rPr lang="nb-NO" sz="1600" dirty="0">
                <a:solidFill>
                  <a:srgbClr val="000000"/>
                </a:solidFill>
                <a:latin typeface="Calibri"/>
                <a:ea typeface="Calibri"/>
                <a:cs typeface="Calibri"/>
              </a:rPr>
              <a:t>, utenom utdanningen.</a:t>
            </a:r>
            <a:endParaRPr lang="nb-NO" sz="1600" b="0" i="0" dirty="0">
              <a:solidFill>
                <a:srgbClr val="000000"/>
              </a:solidFill>
              <a:effectLst/>
              <a:latin typeface="Calibri"/>
              <a:ea typeface="Calibri"/>
              <a:cs typeface="Calibri"/>
            </a:endParaRPr>
          </a:p>
          <a:p>
            <a:pPr algn="l" rtl="0" fontAlgn="base"/>
            <a:endParaRPr lang="nb-NO" sz="1600" b="0" i="0" u="sng" dirty="0">
              <a:solidFill>
                <a:srgbClr val="000000"/>
              </a:solidFill>
              <a:effectLst/>
              <a:latin typeface="Calibri" panose="020F0502020204030204" pitchFamily="34" charset="0"/>
            </a:endParaRPr>
          </a:p>
          <a:p>
            <a:pPr algn="l" rtl="0" fontAlgn="base"/>
            <a:r>
              <a:rPr lang="nb-NO" sz="1600" b="1" i="0" u="sng" dirty="0">
                <a:solidFill>
                  <a:srgbClr val="000000"/>
                </a:solidFill>
                <a:effectLst/>
                <a:latin typeface="Calibri" panose="020F0502020204030204" pitchFamily="34" charset="0"/>
              </a:rPr>
              <a:t>For søkere med bakgrunn i erfaring:</a:t>
            </a:r>
            <a:r>
              <a:rPr lang="nb-NO" sz="1600" b="1" i="0" dirty="0">
                <a:solidFill>
                  <a:srgbClr val="000000"/>
                </a:solidFill>
                <a:effectLst/>
                <a:latin typeface="Calibri" panose="020F0502020204030204" pitchFamily="34" charset="0"/>
              </a:rPr>
              <a:t> </a:t>
            </a:r>
          </a:p>
          <a:p>
            <a:pPr marL="285750" indent="-285750" fontAlgn="base">
              <a:buFont typeface="Arial" panose="020B0604020202020204" pitchFamily="34" charset="0"/>
              <a:buChar char="•"/>
            </a:pPr>
            <a:r>
              <a:rPr lang="nb-NO" sz="1600" b="0" i="0" dirty="0">
                <a:solidFill>
                  <a:srgbClr val="000000"/>
                </a:solidFill>
                <a:effectLst/>
                <a:latin typeface="Calibri"/>
                <a:ea typeface="Calibri"/>
                <a:cs typeface="Calibri"/>
              </a:rPr>
              <a:t>Være svært godt kjent med</a:t>
            </a:r>
            <a:r>
              <a:rPr lang="nb-NO" sz="1600" dirty="0">
                <a:solidFill>
                  <a:srgbClr val="000000"/>
                </a:solidFill>
                <a:latin typeface="Calibri"/>
                <a:ea typeface="Calibri"/>
                <a:cs typeface="Calibri"/>
              </a:rPr>
              <a:t> </a:t>
            </a:r>
            <a:r>
              <a:rPr lang="nb-NO" sz="1600" dirty="0" err="1">
                <a:solidFill>
                  <a:srgbClr val="000000"/>
                </a:solidFill>
                <a:latin typeface="Calibri"/>
                <a:ea typeface="Calibri"/>
                <a:cs typeface="Calibri"/>
              </a:rPr>
              <a:t>DNTs</a:t>
            </a:r>
            <a:r>
              <a:rPr lang="nb-NO" sz="1600" b="0" i="0" dirty="0">
                <a:solidFill>
                  <a:srgbClr val="000000"/>
                </a:solidFill>
                <a:effectLst/>
                <a:latin typeface="Calibri"/>
                <a:ea typeface="Calibri"/>
                <a:cs typeface="Calibri"/>
              </a:rPr>
              <a:t> hytte- og rutenettet  </a:t>
            </a:r>
          </a:p>
          <a:p>
            <a:pPr marL="285750" indent="-285750" algn="l" rtl="0" fontAlgn="base">
              <a:buFont typeface="Arial" panose="020B0604020202020204" pitchFamily="34" charset="0"/>
              <a:buChar char="•"/>
            </a:pPr>
            <a:r>
              <a:rPr lang="nb-NO" sz="1600" b="0" i="0" dirty="0">
                <a:solidFill>
                  <a:srgbClr val="000000"/>
                </a:solidFill>
                <a:effectLst/>
                <a:latin typeface="Calibri" panose="020F0502020204030204" pitchFamily="34" charset="0"/>
              </a:rPr>
              <a:t>Være svært godt kjent med ansvarlig medlemsforening </a:t>
            </a:r>
          </a:p>
          <a:p>
            <a:pPr marL="285750" indent="-285750" fontAlgn="base">
              <a:buFont typeface="Arial" panose="020B0604020202020204" pitchFamily="34" charset="0"/>
              <a:buChar char="•"/>
            </a:pPr>
            <a:r>
              <a:rPr lang="nb-NO" sz="1600" b="0" i="0" dirty="0">
                <a:solidFill>
                  <a:srgbClr val="000000"/>
                </a:solidFill>
                <a:effectLst/>
                <a:latin typeface="Calibri"/>
                <a:ea typeface="Calibri"/>
                <a:cs typeface="Calibri"/>
              </a:rPr>
              <a:t>Ha ledet minst 10 turer med flere dagers varighet</a:t>
            </a:r>
            <a:r>
              <a:rPr lang="nb-NO" sz="1600" dirty="0">
                <a:solidFill>
                  <a:srgbClr val="000000"/>
                </a:solidFill>
                <a:latin typeface="Calibri"/>
                <a:ea typeface="Calibri"/>
                <a:cs typeface="Calibri"/>
              </a:rPr>
              <a:t>, eller 20 dagsturer, i</a:t>
            </a:r>
            <a:r>
              <a:rPr lang="nb-NO" sz="1600" b="0" i="0" dirty="0">
                <a:solidFill>
                  <a:srgbClr val="000000"/>
                </a:solidFill>
                <a:effectLst/>
                <a:latin typeface="Calibri"/>
                <a:ea typeface="Calibri"/>
                <a:cs typeface="Calibri"/>
              </a:rPr>
              <a:t> </a:t>
            </a:r>
            <a:r>
              <a:rPr lang="nb-NO" sz="1600" dirty="0">
                <a:solidFill>
                  <a:srgbClr val="000000"/>
                </a:solidFill>
                <a:latin typeface="Calibri"/>
                <a:ea typeface="Calibri"/>
                <a:cs typeface="Calibri"/>
              </a:rPr>
              <a:t>fjellet for</a:t>
            </a:r>
            <a:r>
              <a:rPr lang="nb-NO" sz="1600" b="0" i="0" dirty="0">
                <a:solidFill>
                  <a:srgbClr val="000000"/>
                </a:solidFill>
                <a:effectLst/>
                <a:latin typeface="Calibri"/>
                <a:ea typeface="Calibri"/>
                <a:cs typeface="Calibri"/>
              </a:rPr>
              <a:t> DNT </a:t>
            </a:r>
          </a:p>
          <a:p>
            <a:pPr marL="285750" indent="-285750" algn="l" rtl="0" fontAlgn="base">
              <a:buFont typeface="Arial" panose="020B0604020202020204" pitchFamily="34" charset="0"/>
              <a:buChar char="•"/>
            </a:pPr>
            <a:r>
              <a:rPr lang="nb-NO" sz="1600" b="0" i="0" dirty="0">
                <a:solidFill>
                  <a:srgbClr val="000000"/>
                </a:solidFill>
                <a:effectLst/>
                <a:latin typeface="Calibri" panose="020F0502020204030204" pitchFamily="34" charset="0"/>
              </a:rPr>
              <a:t>Anbefalingsbrev fra aktuell medlemsforening </a:t>
            </a:r>
          </a:p>
          <a:p>
            <a:pPr marL="285750" indent="-285750" algn="l" rtl="0" fontAlgn="base">
              <a:buFont typeface="Arial" panose="020B0604020202020204" pitchFamily="34" charset="0"/>
              <a:buChar char="•"/>
            </a:pPr>
            <a:r>
              <a:rPr lang="nb-NO" sz="1600" b="0" i="0" dirty="0">
                <a:solidFill>
                  <a:srgbClr val="000000"/>
                </a:solidFill>
                <a:effectLst/>
                <a:latin typeface="Calibri" panose="020F0502020204030204" pitchFamily="34" charset="0"/>
              </a:rPr>
              <a:t>Gode ferdigheter innen: </a:t>
            </a:r>
          </a:p>
          <a:p>
            <a:pPr marL="742950" lvl="1" indent="-285750" fontAlgn="base">
              <a:buFont typeface="Arial" panose="020B0604020202020204" pitchFamily="34" charset="0"/>
              <a:buChar char="•"/>
            </a:pPr>
            <a:r>
              <a:rPr lang="nb-NO" sz="1600" b="0" i="0" dirty="0">
                <a:solidFill>
                  <a:srgbClr val="000000"/>
                </a:solidFill>
                <a:effectLst/>
                <a:latin typeface="Calibri" panose="020F0502020204030204" pitchFamily="34" charset="0"/>
              </a:rPr>
              <a:t>Orientering i sommerfjellet under krevende forhold </a:t>
            </a:r>
          </a:p>
          <a:p>
            <a:pPr marL="742950" lvl="1" indent="-285750" fontAlgn="base">
              <a:buFont typeface="Arial" panose="020B0604020202020204" pitchFamily="34" charset="0"/>
              <a:buChar char="•"/>
            </a:pPr>
            <a:r>
              <a:rPr lang="nb-NO" sz="1600" b="0" i="0" dirty="0">
                <a:solidFill>
                  <a:srgbClr val="000000"/>
                </a:solidFill>
                <a:effectLst/>
                <a:latin typeface="Calibri" panose="020F0502020204030204" pitchFamily="34" charset="0"/>
              </a:rPr>
              <a:t>Gruppeledelse </a:t>
            </a:r>
          </a:p>
          <a:p>
            <a:pPr algn="l" rtl="0" fontAlgn="base"/>
            <a:endParaRPr lang="nb-NO" sz="1600"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nb-NO" sz="1600" b="0" i="0" dirty="0">
                <a:solidFill>
                  <a:srgbClr val="000000"/>
                </a:solidFill>
                <a:effectLst/>
                <a:latin typeface="Calibri"/>
                <a:ea typeface="Calibri"/>
                <a:cs typeface="Calibri"/>
              </a:rPr>
              <a:t>Gjennomført «NF grunnkurs førstehjelp for friluftsliv» eller tilsvarende siste </a:t>
            </a:r>
            <a:r>
              <a:rPr lang="nb-NO" sz="1600" dirty="0">
                <a:solidFill>
                  <a:srgbClr val="000000"/>
                </a:solidFill>
                <a:latin typeface="Calibri"/>
                <a:ea typeface="Calibri"/>
                <a:cs typeface="Calibri"/>
              </a:rPr>
              <a:t>5</a:t>
            </a:r>
            <a:r>
              <a:rPr lang="nb-NO" sz="1600" b="0" i="0" dirty="0">
                <a:solidFill>
                  <a:srgbClr val="000000"/>
                </a:solidFill>
                <a:effectLst/>
                <a:latin typeface="Calibri"/>
                <a:ea typeface="Calibri"/>
                <a:cs typeface="Calibri"/>
              </a:rPr>
              <a:t> år.  </a:t>
            </a:r>
          </a:p>
        </p:txBody>
      </p:sp>
    </p:spTree>
    <p:extLst>
      <p:ext uri="{BB962C8B-B14F-4D97-AF65-F5344CB8AC3E}">
        <p14:creationId xmlns:p14="http://schemas.microsoft.com/office/powerpoint/2010/main" val="3812772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9EA66AD3-D22D-F7B8-038B-8D590215FDA6}"/>
              </a:ext>
            </a:extLst>
          </p:cNvPr>
          <p:cNvSpPr txBox="1"/>
          <p:nvPr/>
        </p:nvSpPr>
        <p:spPr>
          <a:xfrm>
            <a:off x="251460" y="397401"/>
            <a:ext cx="11338560" cy="6309420"/>
          </a:xfrm>
          <a:prstGeom prst="rect">
            <a:avLst/>
          </a:prstGeom>
          <a:noFill/>
        </p:spPr>
        <p:txBody>
          <a:bodyPr wrap="square" lIns="91440" tIns="45720" rIns="91440" bIns="45720" anchor="t">
            <a:spAutoFit/>
          </a:bodyPr>
          <a:lstStyle/>
          <a:p>
            <a:pPr algn="l" rtl="0" fontAlgn="base"/>
            <a:r>
              <a:rPr lang="nb-NO" sz="1800" b="1" i="0" dirty="0">
                <a:solidFill>
                  <a:srgbClr val="000000"/>
                </a:solidFill>
                <a:effectLst/>
                <a:latin typeface="Calibri" panose="020F0502020204030204" pitchFamily="34" charset="0"/>
              </a:rPr>
              <a:t>Vinterturleder</a:t>
            </a:r>
            <a:r>
              <a:rPr lang="nb-NO" sz="1800" b="0" i="0" dirty="0">
                <a:solidFill>
                  <a:srgbClr val="000000"/>
                </a:solidFill>
                <a:effectLst/>
                <a:latin typeface="Calibri" panose="020F0502020204030204" pitchFamily="34" charset="0"/>
              </a:rPr>
              <a:t> </a:t>
            </a:r>
          </a:p>
          <a:p>
            <a:pPr algn="l" rtl="0" fontAlgn="base"/>
            <a:endParaRPr lang="nb-NO" b="0" i="0" dirty="0">
              <a:solidFill>
                <a:srgbClr val="000000"/>
              </a:solidFill>
              <a:effectLst/>
              <a:latin typeface="Calibri" panose="020F0502020204030204" pitchFamily="34" charset="0"/>
            </a:endParaRPr>
          </a:p>
          <a:p>
            <a:pPr algn="l" rtl="0" fontAlgn="base"/>
            <a:r>
              <a:rPr lang="nb-NO" sz="1600" b="1" i="0" u="sng" dirty="0">
                <a:solidFill>
                  <a:srgbClr val="000000"/>
                </a:solidFill>
                <a:effectLst/>
                <a:latin typeface="Calibri" panose="020F0502020204030204" pitchFamily="34" charset="0"/>
              </a:rPr>
              <a:t>For søkere med bakgrunn i utdanning:</a:t>
            </a:r>
            <a:r>
              <a:rPr lang="nb-NO" sz="1600" b="1" i="0" dirty="0">
                <a:solidFill>
                  <a:srgbClr val="000000"/>
                </a:solidFill>
                <a:effectLst/>
                <a:latin typeface="Calibri" panose="020F0502020204030204" pitchFamily="34" charset="0"/>
              </a:rPr>
              <a:t> </a:t>
            </a:r>
          </a:p>
          <a:p>
            <a:pPr algn="l" rtl="0" fontAlgn="base"/>
            <a:r>
              <a:rPr lang="nb-NO" sz="1600" b="0" i="0" dirty="0">
                <a:solidFill>
                  <a:srgbClr val="000000"/>
                </a:solidFill>
                <a:effectLst/>
                <a:latin typeface="Calibri" panose="020F0502020204030204" pitchFamily="34" charset="0"/>
              </a:rPr>
              <a:t>60 studiepoeng friluftsliv fra en godkjent høyere utdanningsinstitusjon, og gode ferdigheter innen: </a:t>
            </a:r>
          </a:p>
          <a:p>
            <a:pPr algn="l" rtl="0" fontAlgn="base"/>
            <a:r>
              <a:rPr lang="nb-NO" sz="1600" b="0" i="0" dirty="0">
                <a:solidFill>
                  <a:srgbClr val="000000"/>
                </a:solidFill>
                <a:effectLst/>
                <a:latin typeface="Calibri" panose="020F0502020204030204" pitchFamily="34" charset="0"/>
              </a:rPr>
              <a:t>Orientering i vinterfjellet under krevende forhold </a:t>
            </a:r>
          </a:p>
          <a:p>
            <a:pPr marL="742950" lvl="1" indent="-285750" fontAlgn="base">
              <a:buFont typeface="Arial" panose="020B0604020202020204" pitchFamily="34" charset="0"/>
              <a:buChar char="•"/>
            </a:pPr>
            <a:r>
              <a:rPr lang="nb-NO" sz="1600" b="0" i="0" dirty="0">
                <a:solidFill>
                  <a:srgbClr val="000000"/>
                </a:solidFill>
                <a:effectLst/>
                <a:latin typeface="Calibri" panose="020F0502020204030204" pitchFamily="34" charset="0"/>
              </a:rPr>
              <a:t>Overnatting ute i vinterfjellet  </a:t>
            </a:r>
          </a:p>
          <a:p>
            <a:pPr marL="742950" lvl="1" indent="-285750" fontAlgn="base">
              <a:buFont typeface="Arial" panose="020B0604020202020204" pitchFamily="34" charset="0"/>
              <a:buChar char="•"/>
            </a:pPr>
            <a:r>
              <a:rPr lang="nb-NO" sz="1600" b="0" i="0" dirty="0">
                <a:solidFill>
                  <a:srgbClr val="000000"/>
                </a:solidFill>
                <a:effectLst/>
                <a:latin typeface="Calibri" panose="020F0502020204030204" pitchFamily="34" charset="0"/>
              </a:rPr>
              <a:t>Gruppeledelse </a:t>
            </a:r>
          </a:p>
          <a:p>
            <a:pPr algn="l" rtl="0" fontAlgn="base"/>
            <a:endParaRPr lang="nb-NO" sz="1600"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nb-NO" sz="1600" b="0" i="0" dirty="0">
                <a:solidFill>
                  <a:srgbClr val="000000"/>
                </a:solidFill>
                <a:effectLst/>
                <a:latin typeface="Calibri"/>
                <a:ea typeface="Calibri"/>
                <a:cs typeface="Calibri"/>
              </a:rPr>
              <a:t>Gjennomført «NF grunnkurs førstehjelp for friluftsliv» eller tilsvarende siste </a:t>
            </a:r>
            <a:r>
              <a:rPr lang="nb-NO" sz="1600" dirty="0">
                <a:solidFill>
                  <a:srgbClr val="000000"/>
                </a:solidFill>
                <a:latin typeface="Calibri"/>
                <a:ea typeface="Calibri"/>
                <a:cs typeface="Calibri"/>
              </a:rPr>
              <a:t>5</a:t>
            </a:r>
            <a:r>
              <a:rPr lang="nb-NO" sz="1600" b="0" i="0" dirty="0">
                <a:solidFill>
                  <a:srgbClr val="000000"/>
                </a:solidFill>
                <a:effectLst/>
                <a:latin typeface="Calibri"/>
                <a:ea typeface="Calibri"/>
                <a:cs typeface="Calibri"/>
              </a:rPr>
              <a:t> år.  </a:t>
            </a:r>
          </a:p>
          <a:p>
            <a:pPr marL="285750" indent="-285750" algn="l" rtl="0" fontAlgn="base">
              <a:buFont typeface="Arial" panose="020B0604020202020204" pitchFamily="34" charset="0"/>
              <a:buChar char="•"/>
            </a:pPr>
            <a:r>
              <a:rPr lang="nb-NO" sz="1600" b="0" i="0" dirty="0">
                <a:solidFill>
                  <a:srgbClr val="000000"/>
                </a:solidFill>
                <a:effectLst/>
                <a:latin typeface="Calibri" panose="020F0502020204030204" pitchFamily="34" charset="0"/>
              </a:rPr>
              <a:t>Gjennomført «NF grunnkurs skred» eller tilsvarende. </a:t>
            </a:r>
          </a:p>
          <a:p>
            <a:pPr marL="285750" indent="-285750" fontAlgn="base">
              <a:buFont typeface="Arial" panose="020B0604020202020204" pitchFamily="34" charset="0"/>
              <a:buChar char="•"/>
            </a:pPr>
            <a:r>
              <a:rPr lang="nb-NO" sz="1600" b="0" i="0" dirty="0">
                <a:solidFill>
                  <a:srgbClr val="000000"/>
                </a:solidFill>
                <a:effectLst/>
                <a:latin typeface="Calibri"/>
                <a:ea typeface="Calibri"/>
                <a:cs typeface="Calibri"/>
              </a:rPr>
              <a:t>Kandidaten må være godt kjent med DNTs hytte- og rutenett, og dokumentere minst 5 </a:t>
            </a:r>
            <a:r>
              <a:rPr lang="nb-NO" sz="1600" b="0" i="0" dirty="0" err="1">
                <a:solidFill>
                  <a:srgbClr val="000000"/>
                </a:solidFill>
                <a:effectLst/>
                <a:latin typeface="Calibri"/>
                <a:ea typeface="Calibri"/>
                <a:cs typeface="Calibri"/>
              </a:rPr>
              <a:t>egenturer</a:t>
            </a:r>
            <a:r>
              <a:rPr lang="nb-NO" sz="1600" b="0" i="0" dirty="0">
                <a:solidFill>
                  <a:srgbClr val="000000"/>
                </a:solidFill>
                <a:effectLst/>
                <a:latin typeface="Calibri"/>
                <a:ea typeface="Calibri"/>
                <a:cs typeface="Calibri"/>
              </a:rPr>
              <a:t> i vinterfjellet med flere dagers varighet</a:t>
            </a:r>
            <a:r>
              <a:rPr lang="nb-NO" sz="1600" dirty="0">
                <a:solidFill>
                  <a:srgbClr val="000000"/>
                </a:solidFill>
                <a:latin typeface="Calibri"/>
                <a:ea typeface="Calibri"/>
                <a:cs typeface="Calibri"/>
              </a:rPr>
              <a:t>, utenom utdanning </a:t>
            </a:r>
            <a:endParaRPr lang="nb-NO" sz="1600" b="0" i="0" dirty="0">
              <a:solidFill>
                <a:srgbClr val="000000"/>
              </a:solidFill>
              <a:effectLst/>
              <a:latin typeface="Calibri"/>
              <a:ea typeface="Calibri"/>
              <a:cs typeface="Calibri"/>
            </a:endParaRPr>
          </a:p>
          <a:p>
            <a:pPr algn="l" rtl="0" fontAlgn="base"/>
            <a:endParaRPr lang="nb-NO" sz="1600" b="0" i="0" dirty="0">
              <a:solidFill>
                <a:srgbClr val="000000"/>
              </a:solidFill>
              <a:effectLst/>
              <a:latin typeface="Calibri" panose="020F0502020204030204" pitchFamily="34" charset="0"/>
            </a:endParaRPr>
          </a:p>
          <a:p>
            <a:pPr fontAlgn="base"/>
            <a:r>
              <a:rPr lang="nb-NO" sz="1600" b="1" i="0" u="sng" dirty="0">
                <a:solidFill>
                  <a:srgbClr val="000000"/>
                </a:solidFill>
                <a:effectLst/>
                <a:latin typeface="Calibri"/>
                <a:ea typeface="Calibri"/>
                <a:cs typeface="Calibri"/>
              </a:rPr>
              <a:t>For søkere med bakgrunn i erfaring</a:t>
            </a:r>
            <a:r>
              <a:rPr lang="nb-NO" sz="1600" b="1" u="sng" dirty="0">
                <a:solidFill>
                  <a:srgbClr val="000000"/>
                </a:solidFill>
                <a:latin typeface="Calibri"/>
                <a:ea typeface="Calibri"/>
                <a:cs typeface="Calibri"/>
              </a:rPr>
              <a:t> </a:t>
            </a:r>
            <a:r>
              <a:rPr lang="nb-NO" sz="1600" u="sng" dirty="0">
                <a:solidFill>
                  <a:srgbClr val="000000"/>
                </a:solidFill>
                <a:latin typeface="Calibri"/>
                <a:ea typeface="Calibri"/>
                <a:cs typeface="Calibri"/>
              </a:rPr>
              <a:t>(overgangsordning fram til 2025, ikke en langsiktig ordning)</a:t>
            </a:r>
            <a:r>
              <a:rPr lang="nb-NO" sz="1600" b="1" u="sng" dirty="0">
                <a:solidFill>
                  <a:srgbClr val="000000"/>
                </a:solidFill>
                <a:latin typeface="Calibri"/>
                <a:ea typeface="Calibri"/>
                <a:cs typeface="Calibri"/>
              </a:rPr>
              <a:t>:</a:t>
            </a:r>
            <a:r>
              <a:rPr lang="nb-NO" sz="1600" b="1" i="0" dirty="0">
                <a:solidFill>
                  <a:srgbClr val="000000"/>
                </a:solidFill>
                <a:effectLst/>
                <a:latin typeface="Calibri"/>
                <a:ea typeface="Calibri"/>
                <a:cs typeface="Calibri"/>
              </a:rPr>
              <a:t> </a:t>
            </a:r>
          </a:p>
          <a:p>
            <a:pPr marL="285750" indent="-285750" fontAlgn="base">
              <a:buFont typeface="Arial" panose="020B0604020202020204" pitchFamily="34" charset="0"/>
              <a:buChar char="•"/>
            </a:pPr>
            <a:r>
              <a:rPr lang="nb-NO" sz="1600" b="0" i="0" dirty="0">
                <a:solidFill>
                  <a:srgbClr val="000000"/>
                </a:solidFill>
                <a:effectLst/>
                <a:latin typeface="Calibri"/>
                <a:ea typeface="Calibri"/>
                <a:cs typeface="Calibri"/>
              </a:rPr>
              <a:t>Være svært godt kjent med </a:t>
            </a:r>
            <a:r>
              <a:rPr lang="nb-NO" sz="1600" dirty="0" err="1">
                <a:solidFill>
                  <a:srgbClr val="000000"/>
                </a:solidFill>
                <a:latin typeface="Calibri"/>
                <a:ea typeface="Calibri"/>
                <a:cs typeface="Calibri"/>
              </a:rPr>
              <a:t>DNTs</a:t>
            </a:r>
            <a:r>
              <a:rPr lang="nb-NO" sz="1600" dirty="0">
                <a:solidFill>
                  <a:srgbClr val="000000"/>
                </a:solidFill>
                <a:latin typeface="Calibri"/>
                <a:ea typeface="Calibri"/>
                <a:cs typeface="Calibri"/>
              </a:rPr>
              <a:t> hytte-</a:t>
            </a:r>
            <a:r>
              <a:rPr lang="nb-NO" sz="1600" b="0" i="0" dirty="0">
                <a:solidFill>
                  <a:srgbClr val="000000"/>
                </a:solidFill>
                <a:effectLst/>
                <a:latin typeface="Calibri"/>
                <a:ea typeface="Calibri"/>
                <a:cs typeface="Calibri"/>
              </a:rPr>
              <a:t> og rutenettet</a:t>
            </a:r>
          </a:p>
          <a:p>
            <a:pPr marL="285750" indent="-285750" algn="l">
              <a:buFont typeface="Arial" panose="020B0604020202020204" pitchFamily="34" charset="0"/>
              <a:buChar char="•"/>
            </a:pPr>
            <a:r>
              <a:rPr lang="nb-NO" sz="1600" b="0" i="0" dirty="0">
                <a:solidFill>
                  <a:srgbClr val="000000"/>
                </a:solidFill>
                <a:effectLst/>
                <a:latin typeface="Calibri"/>
                <a:ea typeface="Calibri"/>
                <a:cs typeface="Calibri"/>
              </a:rPr>
              <a:t>Være svært godt kjent med ansvarlig medlemsforening </a:t>
            </a:r>
            <a:endParaRPr lang="nb-NO" dirty="0"/>
          </a:p>
          <a:p>
            <a:pPr marL="285750" indent="-285750" fontAlgn="base">
              <a:buFont typeface="Arial" panose="020B0604020202020204" pitchFamily="34" charset="0"/>
              <a:buChar char="•"/>
            </a:pPr>
            <a:r>
              <a:rPr lang="nb-NO" sz="1600" b="0" i="0" dirty="0">
                <a:solidFill>
                  <a:srgbClr val="000000"/>
                </a:solidFill>
                <a:effectLst/>
                <a:latin typeface="Calibri"/>
                <a:ea typeface="Calibri"/>
                <a:cs typeface="Calibri"/>
              </a:rPr>
              <a:t>Ha ledet minst 10 turer med flere dagers varighet</a:t>
            </a:r>
            <a:r>
              <a:rPr lang="nb-NO" sz="1600" dirty="0">
                <a:solidFill>
                  <a:srgbClr val="000000"/>
                </a:solidFill>
                <a:latin typeface="Calibri"/>
                <a:ea typeface="Calibri"/>
                <a:cs typeface="Calibri"/>
              </a:rPr>
              <a:t> i vinterfjellet for</a:t>
            </a:r>
            <a:r>
              <a:rPr lang="nb-NO" sz="1600" b="0" i="0" dirty="0">
                <a:solidFill>
                  <a:srgbClr val="000000"/>
                </a:solidFill>
                <a:effectLst/>
                <a:latin typeface="Calibri"/>
                <a:ea typeface="Calibri"/>
                <a:cs typeface="Calibri"/>
              </a:rPr>
              <a:t> DNT vinterstid </a:t>
            </a:r>
          </a:p>
          <a:p>
            <a:pPr marL="285750" indent="-285750" algn="l" rtl="0" fontAlgn="base">
              <a:buFont typeface="Arial" panose="020B0604020202020204" pitchFamily="34" charset="0"/>
              <a:buChar char="•"/>
            </a:pPr>
            <a:r>
              <a:rPr lang="nb-NO" sz="1600" b="0" i="0" dirty="0">
                <a:solidFill>
                  <a:srgbClr val="000000"/>
                </a:solidFill>
                <a:effectLst/>
                <a:latin typeface="Calibri" panose="020F0502020204030204" pitchFamily="34" charset="0"/>
              </a:rPr>
              <a:t>Anbefalingsbrev fra aktuell medlemsforening </a:t>
            </a:r>
          </a:p>
          <a:p>
            <a:pPr marL="285750" indent="-285750" algn="l" rtl="0" fontAlgn="base">
              <a:buFont typeface="Arial" panose="020B0604020202020204" pitchFamily="34" charset="0"/>
              <a:buChar char="•"/>
            </a:pPr>
            <a:r>
              <a:rPr lang="nb-NO" sz="1600" b="0" i="0" dirty="0">
                <a:solidFill>
                  <a:srgbClr val="000000"/>
                </a:solidFill>
                <a:effectLst/>
                <a:latin typeface="Calibri" panose="020F0502020204030204" pitchFamily="34" charset="0"/>
              </a:rPr>
              <a:t>Gode ferdigheter innen: </a:t>
            </a:r>
          </a:p>
          <a:p>
            <a:pPr marL="742950" lvl="1" indent="-285750" fontAlgn="base">
              <a:buFont typeface="Arial" panose="020B0604020202020204" pitchFamily="34" charset="0"/>
              <a:buChar char="•"/>
            </a:pPr>
            <a:r>
              <a:rPr lang="nb-NO" sz="1600" b="0" i="0" dirty="0">
                <a:solidFill>
                  <a:srgbClr val="000000"/>
                </a:solidFill>
                <a:effectLst/>
                <a:latin typeface="Calibri" panose="020F0502020204030204" pitchFamily="34" charset="0"/>
              </a:rPr>
              <a:t>Orientering i vinterfjellet under krevende forhold </a:t>
            </a:r>
          </a:p>
          <a:p>
            <a:pPr marL="742950" lvl="1" indent="-285750" fontAlgn="base">
              <a:buFont typeface="Arial" panose="020B0604020202020204" pitchFamily="34" charset="0"/>
              <a:buChar char="•"/>
            </a:pPr>
            <a:r>
              <a:rPr lang="nb-NO" sz="1600" b="0" i="0" dirty="0">
                <a:solidFill>
                  <a:srgbClr val="000000"/>
                </a:solidFill>
                <a:effectLst/>
                <a:latin typeface="Calibri" panose="020F0502020204030204" pitchFamily="34" charset="0"/>
              </a:rPr>
              <a:t>Overnatting ute i vinterfjellet </a:t>
            </a:r>
          </a:p>
          <a:p>
            <a:pPr marL="742950" lvl="1" indent="-285750" fontAlgn="base">
              <a:buFont typeface="Arial" panose="020B0604020202020204" pitchFamily="34" charset="0"/>
              <a:buChar char="•"/>
            </a:pPr>
            <a:r>
              <a:rPr lang="nb-NO" sz="1600" b="0" i="0" dirty="0">
                <a:solidFill>
                  <a:srgbClr val="000000"/>
                </a:solidFill>
                <a:effectLst/>
                <a:latin typeface="Calibri" panose="020F0502020204030204" pitchFamily="34" charset="0"/>
              </a:rPr>
              <a:t>Gruppeledelse </a:t>
            </a:r>
          </a:p>
          <a:p>
            <a:pPr algn="l" rtl="0" fontAlgn="base"/>
            <a:endParaRPr lang="nb-NO" sz="1600" b="0" i="0" dirty="0">
              <a:solidFill>
                <a:srgbClr val="000000"/>
              </a:solidFill>
              <a:effectLst/>
              <a:latin typeface="Calibri" panose="020F0502020204030204" pitchFamily="34" charset="0"/>
            </a:endParaRPr>
          </a:p>
          <a:p>
            <a:pPr marL="285750" indent="-285750" algn="l" rtl="0" fontAlgn="base">
              <a:buFont typeface="Arial" panose="020B0604020202020204" pitchFamily="34" charset="0"/>
              <a:buChar char="•"/>
            </a:pPr>
            <a:r>
              <a:rPr lang="nb-NO" sz="1600" b="0" i="0" dirty="0">
                <a:solidFill>
                  <a:srgbClr val="000000"/>
                </a:solidFill>
                <a:effectLst/>
                <a:latin typeface="Calibri"/>
                <a:ea typeface="Calibri"/>
                <a:cs typeface="Calibri"/>
              </a:rPr>
              <a:t>Gjennomført «NF grunnkurs førstehjelp for friluftsliv» eller tilsvarende siste </a:t>
            </a:r>
            <a:r>
              <a:rPr lang="nb-NO" sz="1600" dirty="0">
                <a:solidFill>
                  <a:srgbClr val="000000"/>
                </a:solidFill>
                <a:latin typeface="Calibri"/>
                <a:ea typeface="Calibri"/>
                <a:cs typeface="Calibri"/>
              </a:rPr>
              <a:t>5</a:t>
            </a:r>
            <a:r>
              <a:rPr lang="nb-NO" sz="1600" b="0" i="0" dirty="0">
                <a:solidFill>
                  <a:srgbClr val="000000"/>
                </a:solidFill>
                <a:effectLst/>
                <a:latin typeface="Calibri"/>
                <a:ea typeface="Calibri"/>
                <a:cs typeface="Calibri"/>
              </a:rPr>
              <a:t> år.  </a:t>
            </a:r>
          </a:p>
          <a:p>
            <a:pPr marL="285750" indent="-285750" fontAlgn="base">
              <a:buFont typeface="Arial" panose="020B0604020202020204" pitchFamily="34" charset="0"/>
              <a:buChar char="•"/>
            </a:pPr>
            <a:r>
              <a:rPr lang="nb-NO" sz="1600" b="0" i="0" dirty="0">
                <a:solidFill>
                  <a:srgbClr val="000000"/>
                </a:solidFill>
                <a:effectLst/>
                <a:latin typeface="Calibri"/>
                <a:ea typeface="Calibri"/>
                <a:cs typeface="Calibri"/>
              </a:rPr>
              <a:t>Gjennomført «NF </a:t>
            </a:r>
            <a:r>
              <a:rPr lang="nb-NO" sz="1600" dirty="0">
                <a:solidFill>
                  <a:srgbClr val="000000"/>
                </a:solidFill>
                <a:latin typeface="Calibri"/>
                <a:ea typeface="Calibri"/>
                <a:cs typeface="Calibri"/>
              </a:rPr>
              <a:t>videregående skredkurs</a:t>
            </a:r>
            <a:r>
              <a:rPr lang="nb-NO" sz="1600" b="0" i="0" dirty="0">
                <a:solidFill>
                  <a:srgbClr val="000000"/>
                </a:solidFill>
                <a:effectLst/>
                <a:latin typeface="Calibri"/>
                <a:ea typeface="Calibri"/>
                <a:cs typeface="Calibri"/>
              </a:rPr>
              <a:t>» eller tilsvarende.  </a:t>
            </a:r>
          </a:p>
        </p:txBody>
      </p:sp>
    </p:spTree>
    <p:extLst>
      <p:ext uri="{BB962C8B-B14F-4D97-AF65-F5344CB8AC3E}">
        <p14:creationId xmlns:p14="http://schemas.microsoft.com/office/powerpoint/2010/main" val="3107973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Sylinder 5">
            <a:extLst>
              <a:ext uri="{FF2B5EF4-FFF2-40B4-BE49-F238E27FC236}">
                <a16:creationId xmlns:a16="http://schemas.microsoft.com/office/drawing/2014/main" id="{F542A076-E1BF-4E14-9F42-6BB1C5AB0F08}"/>
              </a:ext>
            </a:extLst>
          </p:cNvPr>
          <p:cNvSpPr txBox="1"/>
          <p:nvPr/>
        </p:nvSpPr>
        <p:spPr>
          <a:xfrm>
            <a:off x="1968760" y="951721"/>
            <a:ext cx="5962261" cy="369332"/>
          </a:xfrm>
          <a:prstGeom prst="rect">
            <a:avLst/>
          </a:prstGeom>
          <a:noFill/>
        </p:spPr>
        <p:txBody>
          <a:bodyPr wrap="square" rtlCol="0">
            <a:spAutoFit/>
          </a:bodyPr>
          <a:lstStyle/>
          <a:p>
            <a:r>
              <a:rPr lang="nb-NO" dirty="0">
                <a:hlinkClick r:id="rId2"/>
              </a:rPr>
              <a:t>Søknadsskjema for innpass i </a:t>
            </a:r>
            <a:r>
              <a:rPr lang="nb-NO" dirty="0" err="1">
                <a:hlinkClick r:id="rId2"/>
              </a:rPr>
              <a:t>turleiarstigen</a:t>
            </a:r>
            <a:r>
              <a:rPr lang="nb-NO" dirty="0">
                <a:hlinkClick r:id="rId2"/>
              </a:rPr>
              <a:t> </a:t>
            </a:r>
            <a:endParaRPr lang="nb-NO" dirty="0"/>
          </a:p>
        </p:txBody>
      </p:sp>
      <p:sp>
        <p:nvSpPr>
          <p:cNvPr id="7" name="TekstSylinder 6">
            <a:extLst>
              <a:ext uri="{FF2B5EF4-FFF2-40B4-BE49-F238E27FC236}">
                <a16:creationId xmlns:a16="http://schemas.microsoft.com/office/drawing/2014/main" id="{8F33B8F6-AD91-05CF-A7F4-3C3FC32AEECB}"/>
              </a:ext>
            </a:extLst>
          </p:cNvPr>
          <p:cNvSpPr txBox="1"/>
          <p:nvPr/>
        </p:nvSpPr>
        <p:spPr>
          <a:xfrm>
            <a:off x="1968760" y="1321053"/>
            <a:ext cx="3987282" cy="646331"/>
          </a:xfrm>
          <a:prstGeom prst="rect">
            <a:avLst/>
          </a:prstGeom>
          <a:noFill/>
        </p:spPr>
        <p:txBody>
          <a:bodyPr wrap="square" rtlCol="0">
            <a:spAutoFit/>
          </a:bodyPr>
          <a:lstStyle/>
          <a:p>
            <a:r>
              <a:rPr lang="nb-NO" dirty="0">
                <a:hlinkClick r:id="rId3"/>
              </a:rPr>
              <a:t>Søknadsskjema for innpass i turlederstigen på lokale enkeltoppdrag</a:t>
            </a:r>
            <a:endParaRPr lang="nb-NO" dirty="0"/>
          </a:p>
        </p:txBody>
      </p:sp>
      <p:sp>
        <p:nvSpPr>
          <p:cNvPr id="8" name="TekstSylinder 7">
            <a:extLst>
              <a:ext uri="{FF2B5EF4-FFF2-40B4-BE49-F238E27FC236}">
                <a16:creationId xmlns:a16="http://schemas.microsoft.com/office/drawing/2014/main" id="{0DFE00BE-D190-D143-2EFA-8592FE21E485}"/>
              </a:ext>
            </a:extLst>
          </p:cNvPr>
          <p:cNvSpPr txBox="1"/>
          <p:nvPr/>
        </p:nvSpPr>
        <p:spPr>
          <a:xfrm>
            <a:off x="1968760" y="1967384"/>
            <a:ext cx="5751882" cy="646331"/>
          </a:xfrm>
          <a:prstGeom prst="rect">
            <a:avLst/>
          </a:prstGeom>
          <a:noFill/>
        </p:spPr>
        <p:txBody>
          <a:bodyPr wrap="square" rtlCol="0">
            <a:spAutoFit/>
          </a:bodyPr>
          <a:lstStyle/>
          <a:p>
            <a:r>
              <a:rPr lang="nb-NO" dirty="0">
                <a:hlinkClick r:id="rId4"/>
              </a:rPr>
              <a:t>Veileder for planlegging av aktiviteter i </a:t>
            </a:r>
          </a:p>
          <a:p>
            <a:endParaRPr lang="nb-NO" dirty="0"/>
          </a:p>
        </p:txBody>
      </p:sp>
      <p:sp>
        <p:nvSpPr>
          <p:cNvPr id="2" name="TekstSylinder 1">
            <a:extLst>
              <a:ext uri="{FF2B5EF4-FFF2-40B4-BE49-F238E27FC236}">
                <a16:creationId xmlns:a16="http://schemas.microsoft.com/office/drawing/2014/main" id="{6AD8313D-8EBB-A775-E764-672403C93C41}"/>
              </a:ext>
            </a:extLst>
          </p:cNvPr>
          <p:cNvSpPr txBox="1"/>
          <p:nvPr/>
        </p:nvSpPr>
        <p:spPr>
          <a:xfrm>
            <a:off x="1822111" y="2518825"/>
            <a:ext cx="7461567" cy="4093428"/>
          </a:xfrm>
          <a:prstGeom prst="rect">
            <a:avLst/>
          </a:prstGeom>
          <a:noFill/>
        </p:spPr>
        <p:txBody>
          <a:bodyPr wrap="square" rtlCol="0">
            <a:spAutoFit/>
          </a:bodyPr>
          <a:lstStyle/>
          <a:p>
            <a:endParaRPr lang="nb-NO" dirty="0"/>
          </a:p>
          <a:p>
            <a:r>
              <a:rPr lang="nb-NO" sz="1400" b="1" dirty="0"/>
              <a:t>Mal for turbeskrivelse</a:t>
            </a:r>
            <a:r>
              <a:rPr lang="nb-NO" sz="1400" dirty="0"/>
              <a:t>. Viktig å få med all informasjon slik at </a:t>
            </a:r>
            <a:r>
              <a:rPr lang="nb-NO" sz="1400" dirty="0" err="1"/>
              <a:t>turdeltakarar</a:t>
            </a:r>
            <a:r>
              <a:rPr lang="nb-NO" sz="1400" dirty="0"/>
              <a:t> veit kva tur </a:t>
            </a:r>
            <a:r>
              <a:rPr lang="nb-NO" sz="1400" dirty="0" err="1"/>
              <a:t>dei</a:t>
            </a:r>
            <a:r>
              <a:rPr lang="nb-NO" sz="1400" dirty="0"/>
              <a:t> skal </a:t>
            </a:r>
            <a:r>
              <a:rPr lang="nb-NO" sz="1400" dirty="0" err="1"/>
              <a:t>vere</a:t>
            </a:r>
            <a:r>
              <a:rPr lang="nb-NO" sz="1400" dirty="0"/>
              <a:t> med på </a:t>
            </a:r>
            <a:r>
              <a:rPr lang="nb-NO" sz="1400" dirty="0">
                <a:sym typeface="Wingdings" panose="05000000000000000000" pitchFamily="2" charset="2"/>
              </a:rPr>
              <a:t> Er turen </a:t>
            </a:r>
            <a:r>
              <a:rPr lang="nb-NO" sz="1400" dirty="0" err="1">
                <a:sym typeface="Wingdings" panose="05000000000000000000" pitchFamily="2" charset="2"/>
              </a:rPr>
              <a:t>allereie</a:t>
            </a:r>
            <a:r>
              <a:rPr lang="nb-NO" sz="1400" dirty="0">
                <a:sym typeface="Wingdings" panose="05000000000000000000" pitchFamily="2" charset="2"/>
              </a:rPr>
              <a:t> </a:t>
            </a:r>
            <a:r>
              <a:rPr lang="nb-NO" sz="1400" dirty="0" err="1">
                <a:sym typeface="Wingdings" panose="05000000000000000000" pitchFamily="2" charset="2"/>
              </a:rPr>
              <a:t>eit</a:t>
            </a:r>
            <a:r>
              <a:rPr lang="nb-NO" sz="1400" dirty="0">
                <a:sym typeface="Wingdings" panose="05000000000000000000" pitchFamily="2" charset="2"/>
              </a:rPr>
              <a:t> turforslag på UT – bruk den teksten. </a:t>
            </a:r>
            <a:endParaRPr lang="nb-NO" sz="1400" dirty="0"/>
          </a:p>
          <a:p>
            <a:endParaRPr lang="nb-NO" sz="1400" dirty="0"/>
          </a:p>
          <a:p>
            <a:r>
              <a:rPr lang="nb-NO" sz="1400" b="1" dirty="0"/>
              <a:t>Turlederregisteret i Sherpa: </a:t>
            </a:r>
            <a:r>
              <a:rPr lang="nb-NO" sz="1400" dirty="0"/>
              <a:t>Alle lokallag får ei fil med sine </a:t>
            </a:r>
            <a:r>
              <a:rPr lang="nb-NO" sz="1400" dirty="0" err="1"/>
              <a:t>turleiarar</a:t>
            </a:r>
            <a:r>
              <a:rPr lang="nb-NO" sz="1400" dirty="0"/>
              <a:t> før Sherpa blir tatt ned 17.10.23</a:t>
            </a:r>
          </a:p>
          <a:p>
            <a:endParaRPr lang="nb-NO" sz="1400" dirty="0"/>
          </a:p>
          <a:p>
            <a:r>
              <a:rPr lang="nb-NO" sz="1400" b="1" dirty="0"/>
              <a:t>Del ut: </a:t>
            </a:r>
            <a:r>
              <a:rPr lang="nb-NO" sz="1400" dirty="0"/>
              <a:t>Veileder for planlegging av aktiviteter i DNT og heftet Tips til nærturleder</a:t>
            </a:r>
          </a:p>
          <a:p>
            <a:r>
              <a:rPr lang="nb-NO" sz="1400" b="1" dirty="0"/>
              <a:t>Vis</a:t>
            </a:r>
            <a:r>
              <a:rPr lang="nb-NO" sz="1400" dirty="0"/>
              <a:t> eksempel på kurs i </a:t>
            </a:r>
            <a:r>
              <a:rPr lang="nb-NO" sz="1400" dirty="0" err="1"/>
              <a:t>Motimate</a:t>
            </a:r>
            <a:r>
              <a:rPr lang="nb-NO" sz="1400" dirty="0"/>
              <a:t> og korleis </a:t>
            </a:r>
            <a:r>
              <a:rPr lang="nb-NO" sz="1400" dirty="0" err="1"/>
              <a:t>ein</a:t>
            </a:r>
            <a:r>
              <a:rPr lang="nb-NO" sz="1400" dirty="0"/>
              <a:t> får tilgang der</a:t>
            </a:r>
          </a:p>
          <a:p>
            <a:endParaRPr lang="nb-NO" sz="1400" b="1" dirty="0"/>
          </a:p>
          <a:p>
            <a:r>
              <a:rPr lang="nb-NO" sz="1400" b="1" dirty="0"/>
              <a:t>HEGE:  </a:t>
            </a:r>
          </a:p>
          <a:p>
            <a:r>
              <a:rPr lang="nb-NO" sz="1400" dirty="0"/>
              <a:t>Risikovurdering etter sherpa og før nytt </a:t>
            </a:r>
            <a:r>
              <a:rPr lang="nb-NO" sz="1400" dirty="0" err="1"/>
              <a:t>sikkerheitssystem</a:t>
            </a:r>
            <a:r>
              <a:rPr lang="nb-NO" sz="1400" dirty="0"/>
              <a:t> i 2024?</a:t>
            </a:r>
          </a:p>
          <a:p>
            <a:r>
              <a:rPr lang="nb-NO" sz="1400" dirty="0"/>
              <a:t>Kva info gir vi ved starten av </a:t>
            </a:r>
            <a:r>
              <a:rPr lang="nb-NO" sz="1400" dirty="0" err="1"/>
              <a:t>ein</a:t>
            </a:r>
            <a:r>
              <a:rPr lang="nb-NO" sz="1400" dirty="0"/>
              <a:t> tur/ferdaråd? </a:t>
            </a:r>
          </a:p>
          <a:p>
            <a:r>
              <a:rPr lang="nb-NO" sz="1400" dirty="0"/>
              <a:t>Litt info om DNT Sogn og Fjordane Fjellsport oppretta i juni 2023 </a:t>
            </a:r>
          </a:p>
          <a:p>
            <a:endParaRPr lang="nb-NO" sz="1400" dirty="0"/>
          </a:p>
          <a:p>
            <a:r>
              <a:rPr lang="nb-NO" sz="1400" b="1" dirty="0"/>
              <a:t>Vil du har tilgang til DNT </a:t>
            </a:r>
            <a:r>
              <a:rPr lang="nb-NO" sz="1400" b="1" dirty="0" err="1"/>
              <a:t>Foreningsnett</a:t>
            </a:r>
            <a:r>
              <a:rPr lang="nb-NO" sz="1400" b="1" dirty="0"/>
              <a:t>: </a:t>
            </a:r>
          </a:p>
          <a:p>
            <a:r>
              <a:rPr lang="nb-NO" sz="1400" dirty="0"/>
              <a:t>Send e-post til hjelp@dnt.no. Oppgi lokallag, din funksjon i laget, fullt navn, epost og telefonnummer. </a:t>
            </a:r>
          </a:p>
          <a:p>
            <a:endParaRPr lang="nb-NO" dirty="0"/>
          </a:p>
        </p:txBody>
      </p:sp>
    </p:spTree>
    <p:extLst>
      <p:ext uri="{BB962C8B-B14F-4D97-AF65-F5344CB8AC3E}">
        <p14:creationId xmlns:p14="http://schemas.microsoft.com/office/powerpoint/2010/main" val="67557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021A4065-6C26-408D-BB5F-06DB5446B7C3}"/>
              </a:ext>
            </a:extLst>
          </p:cNvPr>
          <p:cNvPicPr>
            <a:picLocks noChangeAspect="1"/>
          </p:cNvPicPr>
          <p:nvPr/>
        </p:nvPicPr>
        <p:blipFill rotWithShape="1">
          <a:blip r:embed="rId2">
            <a:extLst>
              <a:ext uri="{28A0092B-C50C-407E-A947-70E740481C1C}">
                <a14:useLocalDpi xmlns:a14="http://schemas.microsoft.com/office/drawing/2010/main" val="0"/>
              </a:ext>
            </a:extLst>
          </a:blip>
          <a:srcRect l="3634" r="43857"/>
          <a:stretch/>
        </p:blipFill>
        <p:spPr>
          <a:xfrm>
            <a:off x="0" y="0"/>
            <a:ext cx="5041231" cy="6858000"/>
          </a:xfrm>
          <a:prstGeom prst="rect">
            <a:avLst/>
          </a:prstGeom>
        </p:spPr>
      </p:pic>
      <p:sp>
        <p:nvSpPr>
          <p:cNvPr id="5" name="TekstSylinder 4">
            <a:extLst>
              <a:ext uri="{FF2B5EF4-FFF2-40B4-BE49-F238E27FC236}">
                <a16:creationId xmlns:a16="http://schemas.microsoft.com/office/drawing/2014/main" id="{947284F0-EEC3-471C-A1A5-8E5CC20E8040}"/>
              </a:ext>
            </a:extLst>
          </p:cNvPr>
          <p:cNvSpPr txBox="1"/>
          <p:nvPr/>
        </p:nvSpPr>
        <p:spPr>
          <a:xfrm rot="5400000">
            <a:off x="3842819" y="953823"/>
            <a:ext cx="2123090" cy="215444"/>
          </a:xfrm>
          <a:prstGeom prst="rect">
            <a:avLst/>
          </a:prstGeom>
          <a:noFill/>
        </p:spPr>
        <p:txBody>
          <a:bodyPr wrap="square" rtlCol="0">
            <a:spAutoFit/>
          </a:bodyPr>
          <a:lstStyle/>
          <a:p>
            <a:r>
              <a:rPr lang="nb-NO" sz="800" dirty="0"/>
              <a:t>Foto: Marius Dalseg</a:t>
            </a:r>
          </a:p>
        </p:txBody>
      </p:sp>
      <p:sp>
        <p:nvSpPr>
          <p:cNvPr id="7" name="Tittel 1">
            <a:extLst>
              <a:ext uri="{FF2B5EF4-FFF2-40B4-BE49-F238E27FC236}">
                <a16:creationId xmlns:a16="http://schemas.microsoft.com/office/drawing/2014/main" id="{BFD020B2-B80C-4F87-9A12-BB53A40E92BA}"/>
              </a:ext>
            </a:extLst>
          </p:cNvPr>
          <p:cNvSpPr txBox="1">
            <a:spLocks/>
          </p:cNvSpPr>
          <p:nvPr/>
        </p:nvSpPr>
        <p:spPr>
          <a:xfrm>
            <a:off x="5290716" y="1241570"/>
            <a:ext cx="4812143" cy="1204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b-NO" dirty="0"/>
              <a:t>Kompetanseløftet</a:t>
            </a:r>
          </a:p>
        </p:txBody>
      </p:sp>
      <p:sp>
        <p:nvSpPr>
          <p:cNvPr id="9" name="Plassholder for innhold 14">
            <a:extLst>
              <a:ext uri="{FF2B5EF4-FFF2-40B4-BE49-F238E27FC236}">
                <a16:creationId xmlns:a16="http://schemas.microsoft.com/office/drawing/2014/main" id="{F67C3CBD-3E75-4D8C-90A7-A5463590686F}"/>
              </a:ext>
            </a:extLst>
          </p:cNvPr>
          <p:cNvSpPr txBox="1">
            <a:spLocks/>
          </p:cNvSpPr>
          <p:nvPr/>
        </p:nvSpPr>
        <p:spPr>
          <a:xfrm>
            <a:off x="5290716" y="2486067"/>
            <a:ext cx="6371146" cy="39182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b="1" dirty="0"/>
              <a:t>Rett kompetanse på rett plass!</a:t>
            </a:r>
          </a:p>
          <a:p>
            <a:pPr marL="0" indent="0">
              <a:buFont typeface="Arial" panose="020B0604020202020204" pitchFamily="34" charset="0"/>
              <a:buNone/>
            </a:pPr>
            <a:r>
              <a:rPr lang="nb-NO" dirty="0"/>
              <a:t>All aktivitet i DNT skal ledes eller organiseres av personer med riktig og oppdatert kompetanse. </a:t>
            </a:r>
          </a:p>
        </p:txBody>
      </p:sp>
    </p:spTree>
    <p:extLst>
      <p:ext uri="{BB962C8B-B14F-4D97-AF65-F5344CB8AC3E}">
        <p14:creationId xmlns:p14="http://schemas.microsoft.com/office/powerpoint/2010/main" val="1898589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0D30D8A0-A731-759A-80FB-0B68EA964B50}"/>
              </a:ext>
            </a:extLst>
          </p:cNvPr>
          <p:cNvPicPr>
            <a:picLocks noChangeAspect="1"/>
          </p:cNvPicPr>
          <p:nvPr/>
        </p:nvPicPr>
        <p:blipFill>
          <a:blip r:embed="rId2"/>
          <a:stretch>
            <a:fillRect/>
          </a:stretch>
        </p:blipFill>
        <p:spPr>
          <a:xfrm>
            <a:off x="319030" y="1762633"/>
            <a:ext cx="3452159" cy="3863675"/>
          </a:xfrm>
          <a:prstGeom prst="rect">
            <a:avLst/>
          </a:prstGeom>
        </p:spPr>
      </p:pic>
      <p:sp>
        <p:nvSpPr>
          <p:cNvPr id="4" name="TekstSylinder 3">
            <a:extLst>
              <a:ext uri="{FF2B5EF4-FFF2-40B4-BE49-F238E27FC236}">
                <a16:creationId xmlns:a16="http://schemas.microsoft.com/office/drawing/2014/main" id="{CAB0839B-C7CA-2D80-B067-8F114DD9AACB}"/>
              </a:ext>
            </a:extLst>
          </p:cNvPr>
          <p:cNvSpPr txBox="1"/>
          <p:nvPr/>
        </p:nvSpPr>
        <p:spPr>
          <a:xfrm>
            <a:off x="201043" y="550606"/>
            <a:ext cx="4203809" cy="369332"/>
          </a:xfrm>
          <a:prstGeom prst="rect">
            <a:avLst/>
          </a:prstGeom>
          <a:noFill/>
        </p:spPr>
        <p:txBody>
          <a:bodyPr wrap="square" rtlCol="0">
            <a:spAutoFit/>
          </a:bodyPr>
          <a:lstStyle/>
          <a:p>
            <a:r>
              <a:rPr lang="nb-NO" dirty="0"/>
              <a:t>Sunniva er DNT ambassadør i Flora Turlag!</a:t>
            </a:r>
          </a:p>
        </p:txBody>
      </p:sp>
      <p:sp>
        <p:nvSpPr>
          <p:cNvPr id="8" name="TekstSylinder 7">
            <a:extLst>
              <a:ext uri="{FF2B5EF4-FFF2-40B4-BE49-F238E27FC236}">
                <a16:creationId xmlns:a16="http://schemas.microsoft.com/office/drawing/2014/main" id="{6437910A-244A-F1C1-3793-3813508A5A17}"/>
              </a:ext>
            </a:extLst>
          </p:cNvPr>
          <p:cNvSpPr txBox="1"/>
          <p:nvPr/>
        </p:nvSpPr>
        <p:spPr>
          <a:xfrm>
            <a:off x="4627850" y="1064819"/>
            <a:ext cx="6921909" cy="3693319"/>
          </a:xfrm>
          <a:prstGeom prst="rect">
            <a:avLst/>
          </a:prstGeom>
          <a:noFill/>
        </p:spPr>
        <p:txBody>
          <a:bodyPr wrap="square" rtlCol="0">
            <a:spAutoFit/>
          </a:bodyPr>
          <a:lstStyle/>
          <a:p>
            <a:endParaRPr lang="nb-NO" dirty="0"/>
          </a:p>
          <a:p>
            <a:endParaRPr lang="nb-NO" dirty="0"/>
          </a:p>
          <a:p>
            <a:r>
              <a:rPr lang="nb-NO" dirty="0"/>
              <a:t>		DNT Ambassadørkurset er på 3 </a:t>
            </a:r>
            <a:r>
              <a:rPr lang="nb-NO" dirty="0" err="1"/>
              <a:t>timar</a:t>
            </a:r>
            <a:endParaRPr lang="nb-NO" dirty="0"/>
          </a:p>
          <a:p>
            <a:r>
              <a:rPr lang="nb-NO" dirty="0"/>
              <a:t>		Kurset tek du digitalt på kursportalen MOTIMATE</a:t>
            </a:r>
          </a:p>
          <a:p>
            <a:r>
              <a:rPr lang="nb-NO" dirty="0"/>
              <a:t>		Alle frivillige og </a:t>
            </a:r>
            <a:r>
              <a:rPr lang="nb-NO" dirty="0" err="1"/>
              <a:t>tillitsvalde</a:t>
            </a:r>
            <a:r>
              <a:rPr lang="nb-NO" dirty="0"/>
              <a:t> i DNT bør ta kurset </a:t>
            </a:r>
            <a:r>
              <a:rPr lang="nb-NO" dirty="0">
                <a:sym typeface="Wingdings" panose="05000000000000000000" pitchFamily="2" charset="2"/>
              </a:rPr>
              <a:t></a:t>
            </a:r>
            <a:endParaRPr lang="nb-NO" dirty="0"/>
          </a:p>
          <a:p>
            <a:endParaRPr lang="nb-NO" dirty="0"/>
          </a:p>
          <a:p>
            <a:r>
              <a:rPr lang="nb-NO" dirty="0"/>
              <a:t>		DNT Ambassadør-kurset er </a:t>
            </a:r>
            <a:r>
              <a:rPr lang="nb-NO" dirty="0" err="1"/>
              <a:t>eit</a:t>
            </a:r>
            <a:r>
              <a:rPr lang="nb-NO" dirty="0"/>
              <a:t> </a:t>
            </a:r>
            <a:r>
              <a:rPr lang="nb-NO" dirty="0" err="1"/>
              <a:t>grunnleggande</a:t>
            </a:r>
            <a:r>
              <a:rPr lang="nb-NO" dirty="0"/>
              <a:t> kurs 		som ligg i botn for alle </a:t>
            </a:r>
            <a:r>
              <a:rPr lang="nb-NO" dirty="0" err="1"/>
              <a:t>turleiarkursa</a:t>
            </a:r>
            <a:r>
              <a:rPr lang="nb-NO" dirty="0"/>
              <a:t> i DNT sin 			</a:t>
            </a:r>
            <a:r>
              <a:rPr lang="nb-NO" dirty="0" err="1"/>
              <a:t>turleiarstige</a:t>
            </a:r>
            <a:r>
              <a:rPr lang="nb-NO" dirty="0"/>
              <a:t>. Digitalt kurs vert repetert når </a:t>
            </a:r>
            <a:r>
              <a:rPr lang="nb-NO" dirty="0" err="1"/>
              <a:t>ein</a:t>
            </a:r>
            <a:r>
              <a:rPr lang="nb-NO" dirty="0"/>
              <a:t> går 		</a:t>
            </a:r>
            <a:r>
              <a:rPr lang="nb-NO" dirty="0" err="1"/>
              <a:t>vidare</a:t>
            </a:r>
            <a:r>
              <a:rPr lang="nb-NO" dirty="0"/>
              <a:t> på </a:t>
            </a:r>
            <a:r>
              <a:rPr lang="nb-NO" dirty="0" err="1"/>
              <a:t>turleiarkurs</a:t>
            </a:r>
            <a:r>
              <a:rPr lang="nb-NO" dirty="0"/>
              <a:t>.</a:t>
            </a:r>
          </a:p>
          <a:p>
            <a:endParaRPr lang="nb-NO" dirty="0"/>
          </a:p>
          <a:p>
            <a:r>
              <a:rPr lang="nb-NO" dirty="0"/>
              <a:t>		Bli </a:t>
            </a:r>
            <a:r>
              <a:rPr lang="nb-NO" dirty="0" err="1"/>
              <a:t>ein</a:t>
            </a:r>
            <a:r>
              <a:rPr lang="nb-NO" dirty="0"/>
              <a:t> DNT ambassadør du og!</a:t>
            </a:r>
          </a:p>
          <a:p>
            <a:endParaRPr lang="nb-NO" dirty="0"/>
          </a:p>
        </p:txBody>
      </p:sp>
      <p:pic>
        <p:nvPicPr>
          <p:cNvPr id="5" name="Bilde 4">
            <a:extLst>
              <a:ext uri="{FF2B5EF4-FFF2-40B4-BE49-F238E27FC236}">
                <a16:creationId xmlns:a16="http://schemas.microsoft.com/office/drawing/2014/main" id="{6F5F66D1-EDB3-5E1D-BC8A-D7E35C6F3DAA}"/>
              </a:ext>
            </a:extLst>
          </p:cNvPr>
          <p:cNvPicPr>
            <a:picLocks noChangeAspect="1"/>
          </p:cNvPicPr>
          <p:nvPr/>
        </p:nvPicPr>
        <p:blipFill>
          <a:blip r:embed="rId3"/>
          <a:stretch>
            <a:fillRect/>
          </a:stretch>
        </p:blipFill>
        <p:spPr>
          <a:xfrm>
            <a:off x="4484311" y="1762633"/>
            <a:ext cx="1356478" cy="1280271"/>
          </a:xfrm>
          <a:prstGeom prst="rect">
            <a:avLst/>
          </a:prstGeom>
        </p:spPr>
      </p:pic>
    </p:spTree>
    <p:extLst>
      <p:ext uri="{BB962C8B-B14F-4D97-AF65-F5344CB8AC3E}">
        <p14:creationId xmlns:p14="http://schemas.microsoft.com/office/powerpoint/2010/main" val="259770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1DB36D6-09D8-8315-F6AB-00F653CF785C}"/>
              </a:ext>
            </a:extLst>
          </p:cNvPr>
          <p:cNvPicPr>
            <a:picLocks noChangeAspect="1"/>
          </p:cNvPicPr>
          <p:nvPr/>
        </p:nvPicPr>
        <p:blipFill>
          <a:blip r:embed="rId2"/>
          <a:stretch>
            <a:fillRect/>
          </a:stretch>
        </p:blipFill>
        <p:spPr>
          <a:xfrm>
            <a:off x="424642" y="1514475"/>
            <a:ext cx="3460750" cy="4888475"/>
          </a:xfrm>
          <a:prstGeom prst="rect">
            <a:avLst/>
          </a:prstGeom>
        </p:spPr>
      </p:pic>
      <p:sp>
        <p:nvSpPr>
          <p:cNvPr id="4" name="TekstSylinder 3">
            <a:extLst>
              <a:ext uri="{FF2B5EF4-FFF2-40B4-BE49-F238E27FC236}">
                <a16:creationId xmlns:a16="http://schemas.microsoft.com/office/drawing/2014/main" id="{21ED8090-D452-2034-F600-8E49A82710E4}"/>
              </a:ext>
            </a:extLst>
          </p:cNvPr>
          <p:cNvSpPr txBox="1"/>
          <p:nvPr/>
        </p:nvSpPr>
        <p:spPr>
          <a:xfrm>
            <a:off x="424642" y="400050"/>
            <a:ext cx="5071283" cy="369332"/>
          </a:xfrm>
          <a:prstGeom prst="rect">
            <a:avLst/>
          </a:prstGeom>
          <a:noFill/>
        </p:spPr>
        <p:txBody>
          <a:bodyPr wrap="square" rtlCol="0">
            <a:spAutoFit/>
          </a:bodyPr>
          <a:lstStyle/>
          <a:p>
            <a:r>
              <a:rPr lang="nb-NO" dirty="0"/>
              <a:t>Evelyn er DNT </a:t>
            </a:r>
            <a:r>
              <a:rPr lang="nb-NO" dirty="0" err="1"/>
              <a:t>Aktivitetsleiar</a:t>
            </a:r>
            <a:r>
              <a:rPr lang="nb-NO" dirty="0"/>
              <a:t> i Barnas Turlag Askvoll</a:t>
            </a:r>
          </a:p>
        </p:txBody>
      </p:sp>
      <p:sp>
        <p:nvSpPr>
          <p:cNvPr id="7" name="TekstSylinder 6">
            <a:extLst>
              <a:ext uri="{FF2B5EF4-FFF2-40B4-BE49-F238E27FC236}">
                <a16:creationId xmlns:a16="http://schemas.microsoft.com/office/drawing/2014/main" id="{E1843431-84FE-7C4F-449D-EFE71EA38CB6}"/>
              </a:ext>
            </a:extLst>
          </p:cNvPr>
          <p:cNvSpPr txBox="1"/>
          <p:nvPr/>
        </p:nvSpPr>
        <p:spPr>
          <a:xfrm>
            <a:off x="5746513" y="1333500"/>
            <a:ext cx="5062019" cy="5632311"/>
          </a:xfrm>
          <a:prstGeom prst="rect">
            <a:avLst/>
          </a:prstGeom>
          <a:noFill/>
        </p:spPr>
        <p:txBody>
          <a:bodyPr wrap="square" rtlCol="0">
            <a:spAutoFit/>
          </a:bodyPr>
          <a:lstStyle/>
          <a:p>
            <a:endParaRPr lang="nb-NO" dirty="0"/>
          </a:p>
          <a:p>
            <a:r>
              <a:rPr lang="nb-NO" dirty="0"/>
              <a:t>	</a:t>
            </a:r>
            <a:r>
              <a:rPr lang="nb-NO" dirty="0" err="1"/>
              <a:t>Aktivitetsleiarkurs</a:t>
            </a:r>
            <a:r>
              <a:rPr lang="nb-NO" dirty="0"/>
              <a:t> er på 3 </a:t>
            </a:r>
            <a:r>
              <a:rPr lang="nb-NO" dirty="0" err="1"/>
              <a:t>timar</a:t>
            </a:r>
            <a:endParaRPr lang="nb-NO" dirty="0"/>
          </a:p>
          <a:p>
            <a:r>
              <a:rPr lang="nb-NO" dirty="0"/>
              <a:t>	Er i </a:t>
            </a:r>
            <a:r>
              <a:rPr lang="nb-NO" dirty="0" err="1"/>
              <a:t>hovudsak</a:t>
            </a:r>
            <a:r>
              <a:rPr lang="nb-NO" dirty="0"/>
              <a:t> ei utdanning berekna på 	Barnas Turlag</a:t>
            </a:r>
          </a:p>
          <a:p>
            <a:r>
              <a:rPr lang="nb-NO" dirty="0"/>
              <a:t>	DNT Ambassadør på førehand</a:t>
            </a:r>
          </a:p>
          <a:p>
            <a:endParaRPr lang="nb-NO" dirty="0"/>
          </a:p>
          <a:p>
            <a:r>
              <a:rPr lang="nb-NO" dirty="0"/>
              <a:t>	Evelyn kan leie enkle lokale </a:t>
            </a:r>
            <a:r>
              <a:rPr lang="nb-NO" dirty="0" err="1"/>
              <a:t>aktivitetar</a:t>
            </a:r>
            <a:r>
              <a:rPr lang="nb-NO" dirty="0"/>
              <a:t> for 	Barnas Turlag, FTU og andre grupper</a:t>
            </a:r>
          </a:p>
          <a:p>
            <a:endParaRPr lang="nb-NO" dirty="0"/>
          </a:p>
          <a:p>
            <a:endParaRPr lang="nb-NO" dirty="0"/>
          </a:p>
          <a:p>
            <a:r>
              <a:rPr lang="nb-NO" dirty="0"/>
              <a:t>	Førstehjelp?</a:t>
            </a:r>
          </a:p>
          <a:p>
            <a:r>
              <a:rPr lang="nb-NO" dirty="0"/>
              <a:t>	</a:t>
            </a:r>
            <a:r>
              <a:rPr lang="nb-NO" dirty="0" err="1"/>
              <a:t>Ein</a:t>
            </a:r>
            <a:r>
              <a:rPr lang="nb-NO" dirty="0"/>
              <a:t> bør ha </a:t>
            </a:r>
            <a:r>
              <a:rPr lang="nb-NO" dirty="0" err="1"/>
              <a:t>eit</a:t>
            </a:r>
            <a:r>
              <a:rPr lang="nb-NO" dirty="0"/>
              <a:t> 3-timars førstehjelpskurs 	som er tilpassa den gruppa </a:t>
            </a:r>
            <a:r>
              <a:rPr lang="nb-NO" dirty="0" err="1"/>
              <a:t>ein</a:t>
            </a:r>
            <a:r>
              <a:rPr lang="nb-NO" dirty="0"/>
              <a:t> skal leie</a:t>
            </a:r>
          </a:p>
          <a:p>
            <a:r>
              <a:rPr lang="nb-NO" dirty="0"/>
              <a:t>	</a:t>
            </a:r>
          </a:p>
          <a:p>
            <a:r>
              <a:rPr lang="nb-NO" dirty="0"/>
              <a:t>		</a:t>
            </a:r>
          </a:p>
          <a:p>
            <a:r>
              <a:rPr lang="nb-NO" dirty="0"/>
              <a:t>	Det er ingen utløpsdato for 	</a:t>
            </a:r>
            <a:r>
              <a:rPr lang="nb-NO" dirty="0" err="1"/>
              <a:t>aktivitetsleiarkurset</a:t>
            </a:r>
            <a:endParaRPr lang="nb-NO" dirty="0"/>
          </a:p>
          <a:p>
            <a:endParaRPr lang="nb-NO" dirty="0"/>
          </a:p>
          <a:p>
            <a:r>
              <a:rPr lang="nb-NO" dirty="0"/>
              <a:t>	</a:t>
            </a:r>
          </a:p>
          <a:p>
            <a:endParaRPr lang="nb-NO" dirty="0"/>
          </a:p>
        </p:txBody>
      </p:sp>
      <p:pic>
        <p:nvPicPr>
          <p:cNvPr id="8" name="Bilde 7">
            <a:extLst>
              <a:ext uri="{FF2B5EF4-FFF2-40B4-BE49-F238E27FC236}">
                <a16:creationId xmlns:a16="http://schemas.microsoft.com/office/drawing/2014/main" id="{F843C176-D35A-7AA1-3DC0-EF0FE10DEEBA}"/>
              </a:ext>
            </a:extLst>
          </p:cNvPr>
          <p:cNvPicPr>
            <a:picLocks noChangeAspect="1"/>
          </p:cNvPicPr>
          <p:nvPr/>
        </p:nvPicPr>
        <p:blipFill>
          <a:blip r:embed="rId3"/>
          <a:stretch>
            <a:fillRect/>
          </a:stretch>
        </p:blipFill>
        <p:spPr>
          <a:xfrm>
            <a:off x="4308719" y="2945052"/>
            <a:ext cx="1153007" cy="1036410"/>
          </a:xfrm>
          <a:prstGeom prst="rect">
            <a:avLst/>
          </a:prstGeom>
        </p:spPr>
      </p:pic>
      <p:pic>
        <p:nvPicPr>
          <p:cNvPr id="9" name="Bilde 8">
            <a:extLst>
              <a:ext uri="{FF2B5EF4-FFF2-40B4-BE49-F238E27FC236}">
                <a16:creationId xmlns:a16="http://schemas.microsoft.com/office/drawing/2014/main" id="{86C41693-66C6-8EBB-E36D-DCD30A9F0ED6}"/>
              </a:ext>
            </a:extLst>
          </p:cNvPr>
          <p:cNvPicPr>
            <a:picLocks noChangeAspect="1"/>
          </p:cNvPicPr>
          <p:nvPr/>
        </p:nvPicPr>
        <p:blipFill>
          <a:blip r:embed="rId4"/>
          <a:stretch>
            <a:fillRect/>
          </a:stretch>
        </p:blipFill>
        <p:spPr>
          <a:xfrm>
            <a:off x="4308719" y="4375629"/>
            <a:ext cx="947833" cy="930061"/>
          </a:xfrm>
          <a:prstGeom prst="rect">
            <a:avLst/>
          </a:prstGeom>
        </p:spPr>
      </p:pic>
      <p:pic>
        <p:nvPicPr>
          <p:cNvPr id="10" name="Bilde 9">
            <a:extLst>
              <a:ext uri="{FF2B5EF4-FFF2-40B4-BE49-F238E27FC236}">
                <a16:creationId xmlns:a16="http://schemas.microsoft.com/office/drawing/2014/main" id="{85EE26F1-3140-4118-533C-8EB51CA82E29}"/>
              </a:ext>
            </a:extLst>
          </p:cNvPr>
          <p:cNvPicPr>
            <a:picLocks noChangeAspect="1"/>
          </p:cNvPicPr>
          <p:nvPr/>
        </p:nvPicPr>
        <p:blipFill>
          <a:blip r:embed="rId5"/>
          <a:stretch>
            <a:fillRect/>
          </a:stretch>
        </p:blipFill>
        <p:spPr>
          <a:xfrm>
            <a:off x="4308719" y="5578783"/>
            <a:ext cx="1014467" cy="1019669"/>
          </a:xfrm>
          <a:prstGeom prst="rect">
            <a:avLst/>
          </a:prstGeom>
        </p:spPr>
      </p:pic>
      <p:pic>
        <p:nvPicPr>
          <p:cNvPr id="12" name="Bilde 11">
            <a:extLst>
              <a:ext uri="{FF2B5EF4-FFF2-40B4-BE49-F238E27FC236}">
                <a16:creationId xmlns:a16="http://schemas.microsoft.com/office/drawing/2014/main" id="{B78035CA-24EE-5B07-862E-24DA2F2A15D7}"/>
              </a:ext>
            </a:extLst>
          </p:cNvPr>
          <p:cNvPicPr>
            <a:picLocks noChangeAspect="1"/>
          </p:cNvPicPr>
          <p:nvPr/>
        </p:nvPicPr>
        <p:blipFill>
          <a:blip r:embed="rId6"/>
          <a:stretch>
            <a:fillRect/>
          </a:stretch>
        </p:blipFill>
        <p:spPr>
          <a:xfrm>
            <a:off x="4308719" y="1467697"/>
            <a:ext cx="1356478" cy="1280271"/>
          </a:xfrm>
          <a:prstGeom prst="rect">
            <a:avLst/>
          </a:prstGeom>
        </p:spPr>
      </p:pic>
    </p:spTree>
    <p:extLst>
      <p:ext uri="{BB962C8B-B14F-4D97-AF65-F5344CB8AC3E}">
        <p14:creationId xmlns:p14="http://schemas.microsoft.com/office/powerpoint/2010/main" val="297108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6BC84663-D32E-852B-FB94-0655A845D02B}"/>
              </a:ext>
            </a:extLst>
          </p:cNvPr>
          <p:cNvSpPr txBox="1"/>
          <p:nvPr/>
        </p:nvSpPr>
        <p:spPr>
          <a:xfrm>
            <a:off x="3136491" y="751344"/>
            <a:ext cx="8475406" cy="5909310"/>
          </a:xfrm>
          <a:prstGeom prst="rect">
            <a:avLst/>
          </a:prstGeom>
          <a:noFill/>
        </p:spPr>
        <p:txBody>
          <a:bodyPr wrap="square" rtlCol="0">
            <a:spAutoFit/>
          </a:bodyPr>
          <a:lstStyle/>
          <a:p>
            <a:r>
              <a:rPr lang="nb-NO" dirty="0"/>
              <a:t>		</a:t>
            </a:r>
          </a:p>
          <a:p>
            <a:r>
              <a:rPr lang="nb-NO" dirty="0"/>
              <a:t>		</a:t>
            </a:r>
            <a:r>
              <a:rPr lang="nb-NO" dirty="0" err="1"/>
              <a:t>Nærturleiarkurset</a:t>
            </a:r>
            <a:r>
              <a:rPr lang="nb-NO" dirty="0"/>
              <a:t> varer 4 </a:t>
            </a:r>
            <a:r>
              <a:rPr lang="nb-NO" dirty="0" err="1"/>
              <a:t>timar</a:t>
            </a:r>
            <a:r>
              <a:rPr lang="nb-NO" dirty="0"/>
              <a:t>, og alle tek DNT Ambassadør-kurs på 		førehand</a:t>
            </a:r>
          </a:p>
          <a:p>
            <a:r>
              <a:rPr lang="nb-NO" dirty="0"/>
              <a:t>		</a:t>
            </a:r>
          </a:p>
          <a:p>
            <a:endParaRPr lang="nb-NO" dirty="0"/>
          </a:p>
          <a:p>
            <a:r>
              <a:rPr lang="nb-NO" dirty="0"/>
              <a:t>		Kva </a:t>
            </a:r>
            <a:r>
              <a:rPr lang="nb-NO" dirty="0" err="1"/>
              <a:t>turar</a:t>
            </a:r>
            <a:r>
              <a:rPr lang="nb-NO" dirty="0"/>
              <a:t> kan Siv ta folk med på? </a:t>
            </a:r>
          </a:p>
          <a:p>
            <a:r>
              <a:rPr lang="nb-NO" dirty="0"/>
              <a:t>		</a:t>
            </a:r>
            <a:r>
              <a:rPr lang="nb-NO" dirty="0" err="1"/>
              <a:t>Kortare</a:t>
            </a:r>
            <a:r>
              <a:rPr lang="nb-NO" dirty="0"/>
              <a:t> </a:t>
            </a:r>
            <a:r>
              <a:rPr lang="nb-NO" dirty="0" err="1"/>
              <a:t>dagsturar</a:t>
            </a:r>
            <a:r>
              <a:rPr lang="nb-NO" dirty="0"/>
              <a:t> og enkle </a:t>
            </a:r>
            <a:r>
              <a:rPr lang="nb-NO" dirty="0" err="1"/>
              <a:t>aktivitetar</a:t>
            </a:r>
            <a:r>
              <a:rPr lang="nb-NO" dirty="0"/>
              <a:t> i nærmiljøet på veg eller sti der 		ho er godt kjent</a:t>
            </a:r>
          </a:p>
          <a:p>
            <a:endParaRPr lang="nb-NO" dirty="0"/>
          </a:p>
          <a:p>
            <a:r>
              <a:rPr lang="nb-NO" b="1" dirty="0"/>
              <a:t>		</a:t>
            </a:r>
          </a:p>
          <a:p>
            <a:r>
              <a:rPr lang="nb-NO" b="1" dirty="0"/>
              <a:t>		</a:t>
            </a:r>
            <a:r>
              <a:rPr lang="nb-NO" dirty="0"/>
              <a:t>Førstehjelp?</a:t>
            </a:r>
          </a:p>
          <a:p>
            <a:r>
              <a:rPr lang="nb-NO" b="1" dirty="0"/>
              <a:t>		</a:t>
            </a:r>
            <a:r>
              <a:rPr lang="nb-NO" dirty="0"/>
              <a:t>DNT </a:t>
            </a:r>
            <a:r>
              <a:rPr lang="nb-NO" dirty="0" err="1"/>
              <a:t>anbefalar</a:t>
            </a:r>
            <a:r>
              <a:rPr lang="nb-NO" dirty="0"/>
              <a:t> 3 </a:t>
            </a:r>
            <a:r>
              <a:rPr lang="nb-NO" dirty="0" err="1"/>
              <a:t>timars</a:t>
            </a:r>
            <a:r>
              <a:rPr lang="nb-NO" dirty="0"/>
              <a:t> førstehjelpskurs og repetisjon kvart 5. år</a:t>
            </a:r>
          </a:p>
          <a:p>
            <a:endParaRPr lang="nb-NO" dirty="0"/>
          </a:p>
          <a:p>
            <a:endParaRPr lang="nb-NO" dirty="0"/>
          </a:p>
          <a:p>
            <a:r>
              <a:rPr lang="nb-NO" dirty="0"/>
              <a:t>		</a:t>
            </a:r>
          </a:p>
          <a:p>
            <a:r>
              <a:rPr lang="nb-NO" dirty="0"/>
              <a:t>		Utløpsdato?</a:t>
            </a:r>
          </a:p>
          <a:p>
            <a:r>
              <a:rPr lang="nb-NO" dirty="0"/>
              <a:t>		</a:t>
            </a:r>
            <a:r>
              <a:rPr lang="nb-NO" dirty="0" err="1"/>
              <a:t>Nærturleiarkurset</a:t>
            </a:r>
            <a:r>
              <a:rPr lang="nb-NO" dirty="0"/>
              <a:t> går </a:t>
            </a:r>
            <a:r>
              <a:rPr lang="nb-NO" dirty="0" err="1"/>
              <a:t>ikkje</a:t>
            </a:r>
            <a:r>
              <a:rPr lang="nb-NO" dirty="0"/>
              <a:t> ut på dato.</a:t>
            </a:r>
          </a:p>
          <a:p>
            <a:r>
              <a:rPr lang="nb-NO" dirty="0"/>
              <a:t>		</a:t>
            </a:r>
            <a:r>
              <a:rPr lang="nb-NO" dirty="0" err="1"/>
              <a:t>Ein</a:t>
            </a:r>
            <a:r>
              <a:rPr lang="nb-NO" dirty="0"/>
              <a:t> bør </a:t>
            </a:r>
            <a:r>
              <a:rPr lang="nb-NO" dirty="0" err="1"/>
              <a:t>halde</a:t>
            </a:r>
            <a:r>
              <a:rPr lang="nb-NO" dirty="0"/>
              <a:t> </a:t>
            </a:r>
            <a:r>
              <a:rPr lang="nb-NO" dirty="0" err="1"/>
              <a:t>turleiarkompetansen</a:t>
            </a:r>
            <a:r>
              <a:rPr lang="nb-NO" dirty="0"/>
              <a:t> sin ved like ved å leie </a:t>
            </a:r>
            <a:r>
              <a:rPr lang="nb-NO" dirty="0" err="1"/>
              <a:t>turar</a:t>
            </a:r>
            <a:r>
              <a:rPr lang="nb-NO" dirty="0"/>
              <a:t> med 			jamne mellomrom.  </a:t>
            </a:r>
          </a:p>
          <a:p>
            <a:endParaRPr lang="nb-NO" dirty="0"/>
          </a:p>
          <a:p>
            <a:endParaRPr lang="nb-NO" dirty="0"/>
          </a:p>
        </p:txBody>
      </p:sp>
      <p:pic>
        <p:nvPicPr>
          <p:cNvPr id="6" name="Bilde 5">
            <a:extLst>
              <a:ext uri="{FF2B5EF4-FFF2-40B4-BE49-F238E27FC236}">
                <a16:creationId xmlns:a16="http://schemas.microsoft.com/office/drawing/2014/main" id="{13BB5B92-8669-3675-E723-09DF5B20A283}"/>
              </a:ext>
            </a:extLst>
          </p:cNvPr>
          <p:cNvPicPr>
            <a:picLocks noChangeAspect="1"/>
          </p:cNvPicPr>
          <p:nvPr/>
        </p:nvPicPr>
        <p:blipFill>
          <a:blip r:embed="rId2"/>
          <a:stretch>
            <a:fillRect/>
          </a:stretch>
        </p:blipFill>
        <p:spPr>
          <a:xfrm>
            <a:off x="3226578" y="3688049"/>
            <a:ext cx="947833" cy="930061"/>
          </a:xfrm>
          <a:prstGeom prst="rect">
            <a:avLst/>
          </a:prstGeom>
        </p:spPr>
      </p:pic>
      <p:pic>
        <p:nvPicPr>
          <p:cNvPr id="12" name="Bilde 11">
            <a:extLst>
              <a:ext uri="{FF2B5EF4-FFF2-40B4-BE49-F238E27FC236}">
                <a16:creationId xmlns:a16="http://schemas.microsoft.com/office/drawing/2014/main" id="{39DDD846-9BC2-2A93-2992-D41F587CA92E}"/>
              </a:ext>
            </a:extLst>
          </p:cNvPr>
          <p:cNvPicPr>
            <a:picLocks noChangeAspect="1"/>
          </p:cNvPicPr>
          <p:nvPr/>
        </p:nvPicPr>
        <p:blipFill>
          <a:blip r:embed="rId3"/>
          <a:stretch>
            <a:fillRect/>
          </a:stretch>
        </p:blipFill>
        <p:spPr>
          <a:xfrm>
            <a:off x="3214743" y="2222009"/>
            <a:ext cx="1153007" cy="1036410"/>
          </a:xfrm>
          <a:prstGeom prst="rect">
            <a:avLst/>
          </a:prstGeom>
        </p:spPr>
      </p:pic>
      <p:pic>
        <p:nvPicPr>
          <p:cNvPr id="14" name="Bilde 13">
            <a:extLst>
              <a:ext uri="{FF2B5EF4-FFF2-40B4-BE49-F238E27FC236}">
                <a16:creationId xmlns:a16="http://schemas.microsoft.com/office/drawing/2014/main" id="{5242204D-D3CD-7AB4-6FC1-82E8574A0852}"/>
              </a:ext>
            </a:extLst>
          </p:cNvPr>
          <p:cNvPicPr>
            <a:picLocks noChangeAspect="1"/>
          </p:cNvPicPr>
          <p:nvPr/>
        </p:nvPicPr>
        <p:blipFill>
          <a:blip r:embed="rId4"/>
          <a:stretch>
            <a:fillRect/>
          </a:stretch>
        </p:blipFill>
        <p:spPr>
          <a:xfrm>
            <a:off x="3332949" y="5047740"/>
            <a:ext cx="1014467" cy="1019669"/>
          </a:xfrm>
          <a:prstGeom prst="rect">
            <a:avLst/>
          </a:prstGeom>
        </p:spPr>
      </p:pic>
      <p:pic>
        <p:nvPicPr>
          <p:cNvPr id="5" name="Bilde 4">
            <a:extLst>
              <a:ext uri="{FF2B5EF4-FFF2-40B4-BE49-F238E27FC236}">
                <a16:creationId xmlns:a16="http://schemas.microsoft.com/office/drawing/2014/main" id="{F68BF17B-A7E5-1722-3235-957163E129D4}"/>
              </a:ext>
            </a:extLst>
          </p:cNvPr>
          <p:cNvPicPr>
            <a:picLocks noChangeAspect="1"/>
          </p:cNvPicPr>
          <p:nvPr/>
        </p:nvPicPr>
        <p:blipFill>
          <a:blip r:embed="rId5"/>
          <a:stretch>
            <a:fillRect/>
          </a:stretch>
        </p:blipFill>
        <p:spPr>
          <a:xfrm>
            <a:off x="387972" y="958934"/>
            <a:ext cx="2457176" cy="2526149"/>
          </a:xfrm>
          <a:prstGeom prst="rect">
            <a:avLst/>
          </a:prstGeom>
        </p:spPr>
      </p:pic>
      <p:sp>
        <p:nvSpPr>
          <p:cNvPr id="9" name="TekstSylinder 8">
            <a:extLst>
              <a:ext uri="{FF2B5EF4-FFF2-40B4-BE49-F238E27FC236}">
                <a16:creationId xmlns:a16="http://schemas.microsoft.com/office/drawing/2014/main" id="{E62D4877-A625-1D48-334F-526A6C708CC9}"/>
              </a:ext>
            </a:extLst>
          </p:cNvPr>
          <p:cNvSpPr txBox="1"/>
          <p:nvPr/>
        </p:nvSpPr>
        <p:spPr>
          <a:xfrm>
            <a:off x="218315" y="166261"/>
            <a:ext cx="6096000" cy="369332"/>
          </a:xfrm>
          <a:prstGeom prst="rect">
            <a:avLst/>
          </a:prstGeom>
          <a:noFill/>
        </p:spPr>
        <p:txBody>
          <a:bodyPr wrap="square">
            <a:spAutoFit/>
          </a:bodyPr>
          <a:lstStyle/>
          <a:p>
            <a:r>
              <a:rPr lang="nb-NO" b="1" dirty="0">
                <a:latin typeface="+mj-lt"/>
              </a:rPr>
              <a:t>Siv er DNT </a:t>
            </a:r>
            <a:r>
              <a:rPr lang="nb-NO" b="1" dirty="0" err="1">
                <a:latin typeface="+mj-lt"/>
              </a:rPr>
              <a:t>Nærturleiar</a:t>
            </a:r>
            <a:r>
              <a:rPr lang="nb-NO" b="1" dirty="0">
                <a:latin typeface="+mj-lt"/>
              </a:rPr>
              <a:t> i Flora Turlag</a:t>
            </a:r>
            <a:endParaRPr lang="nb-NO" b="1" dirty="0"/>
          </a:p>
        </p:txBody>
      </p:sp>
      <p:pic>
        <p:nvPicPr>
          <p:cNvPr id="3" name="Bilde 2">
            <a:extLst>
              <a:ext uri="{FF2B5EF4-FFF2-40B4-BE49-F238E27FC236}">
                <a16:creationId xmlns:a16="http://schemas.microsoft.com/office/drawing/2014/main" id="{91DE0C33-78A5-67D7-3998-D385732CAECC}"/>
              </a:ext>
            </a:extLst>
          </p:cNvPr>
          <p:cNvPicPr>
            <a:picLocks noChangeAspect="1"/>
          </p:cNvPicPr>
          <p:nvPr/>
        </p:nvPicPr>
        <p:blipFill>
          <a:blip r:embed="rId6"/>
          <a:stretch>
            <a:fillRect/>
          </a:stretch>
        </p:blipFill>
        <p:spPr>
          <a:xfrm>
            <a:off x="3226578" y="958933"/>
            <a:ext cx="1149307" cy="1084739"/>
          </a:xfrm>
          <a:prstGeom prst="rect">
            <a:avLst/>
          </a:prstGeom>
        </p:spPr>
      </p:pic>
    </p:spTree>
    <p:extLst>
      <p:ext uri="{BB962C8B-B14F-4D97-AF65-F5344CB8AC3E}">
        <p14:creationId xmlns:p14="http://schemas.microsoft.com/office/powerpoint/2010/main" val="302401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person, utendørs, klær, himmel&#10;&#10;Automatisk generert beskrivelse">
            <a:extLst>
              <a:ext uri="{FF2B5EF4-FFF2-40B4-BE49-F238E27FC236}">
                <a16:creationId xmlns:a16="http://schemas.microsoft.com/office/drawing/2014/main" id="{371581FD-81A6-67E1-0CF7-14D75A1F0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310" y="992607"/>
            <a:ext cx="3539613" cy="2654710"/>
          </a:xfrm>
          <a:prstGeom prst="rect">
            <a:avLst/>
          </a:prstGeom>
        </p:spPr>
      </p:pic>
      <p:sp>
        <p:nvSpPr>
          <p:cNvPr id="4" name="TekstSylinder 3">
            <a:extLst>
              <a:ext uri="{FF2B5EF4-FFF2-40B4-BE49-F238E27FC236}">
                <a16:creationId xmlns:a16="http://schemas.microsoft.com/office/drawing/2014/main" id="{E93A34EC-BA00-EEF5-B2A4-87C5E69DF4FD}"/>
              </a:ext>
            </a:extLst>
          </p:cNvPr>
          <p:cNvSpPr txBox="1"/>
          <p:nvPr/>
        </p:nvSpPr>
        <p:spPr>
          <a:xfrm>
            <a:off x="4070555" y="530942"/>
            <a:ext cx="7148051" cy="5355312"/>
          </a:xfrm>
          <a:prstGeom prst="rect">
            <a:avLst/>
          </a:prstGeom>
          <a:noFill/>
        </p:spPr>
        <p:txBody>
          <a:bodyPr wrap="square" rtlCol="0">
            <a:spAutoFit/>
          </a:bodyPr>
          <a:lstStyle/>
          <a:p>
            <a:endParaRPr lang="nb-NO" dirty="0"/>
          </a:p>
          <a:p>
            <a:r>
              <a:rPr lang="nb-NO" dirty="0"/>
              <a:t>		Korleis bli </a:t>
            </a:r>
            <a:r>
              <a:rPr lang="nb-NO" dirty="0" err="1"/>
              <a:t>grunnleggande</a:t>
            </a:r>
            <a:r>
              <a:rPr lang="nb-NO" dirty="0"/>
              <a:t> </a:t>
            </a:r>
            <a:r>
              <a:rPr lang="nb-NO" dirty="0" err="1"/>
              <a:t>turleiar</a:t>
            </a:r>
            <a:r>
              <a:rPr lang="nb-NO" dirty="0"/>
              <a:t>?</a:t>
            </a:r>
          </a:p>
          <a:p>
            <a:r>
              <a:rPr lang="nb-NO" dirty="0"/>
              <a:t>		DNT ambassadørkurs </a:t>
            </a:r>
          </a:p>
          <a:p>
            <a:r>
              <a:rPr lang="nb-NO" dirty="0"/>
              <a:t>		2 </a:t>
            </a:r>
            <a:r>
              <a:rPr lang="nb-NO" dirty="0" err="1"/>
              <a:t>dagars</a:t>
            </a:r>
            <a:r>
              <a:rPr lang="nb-NO" dirty="0"/>
              <a:t> kurs </a:t>
            </a:r>
            <a:r>
              <a:rPr lang="nb-NO" dirty="0" err="1"/>
              <a:t>grunnleggande</a:t>
            </a:r>
            <a:r>
              <a:rPr lang="nb-NO" dirty="0"/>
              <a:t> </a:t>
            </a:r>
            <a:r>
              <a:rPr lang="nb-NO" dirty="0" err="1"/>
              <a:t>turleiar</a:t>
            </a:r>
            <a:endParaRPr lang="nb-NO" dirty="0"/>
          </a:p>
          <a:p>
            <a:r>
              <a:rPr lang="nb-NO" dirty="0"/>
              <a:t>		</a:t>
            </a:r>
          </a:p>
          <a:p>
            <a:r>
              <a:rPr lang="nb-NO" dirty="0"/>
              <a:t>		</a:t>
            </a:r>
          </a:p>
          <a:p>
            <a:r>
              <a:rPr lang="nb-NO" dirty="0"/>
              <a:t>		Kva turer kan Siv Merete ta folk med på?			</a:t>
            </a:r>
            <a:r>
              <a:rPr lang="nb-NO" dirty="0" err="1"/>
              <a:t>Turar</a:t>
            </a:r>
            <a:r>
              <a:rPr lang="nb-NO" dirty="0"/>
              <a:t> på sti og veg i lavlandet, </a:t>
            </a:r>
            <a:r>
              <a:rPr lang="nb-NO" dirty="0" err="1"/>
              <a:t>hovedsakleg</a:t>
            </a:r>
            <a:r>
              <a:rPr lang="nb-NO" dirty="0"/>
              <a:t> på 			</a:t>
            </a:r>
            <a:r>
              <a:rPr lang="nb-NO" dirty="0" err="1"/>
              <a:t>sommarstid</a:t>
            </a:r>
            <a:r>
              <a:rPr lang="nb-NO" dirty="0"/>
              <a:t> </a:t>
            </a:r>
          </a:p>
          <a:p>
            <a:endParaRPr lang="nb-NO" dirty="0"/>
          </a:p>
          <a:p>
            <a:endParaRPr lang="nb-NO" dirty="0"/>
          </a:p>
          <a:p>
            <a:r>
              <a:rPr lang="nb-NO" dirty="0"/>
              <a:t>		Førstehjelp?</a:t>
            </a:r>
          </a:p>
          <a:p>
            <a:r>
              <a:rPr lang="nb-NO" dirty="0"/>
              <a:t>		DNT </a:t>
            </a:r>
            <a:r>
              <a:rPr lang="nb-NO" dirty="0" err="1"/>
              <a:t>anbefalar</a:t>
            </a:r>
            <a:r>
              <a:rPr lang="nb-NO" dirty="0"/>
              <a:t> 6 </a:t>
            </a:r>
            <a:r>
              <a:rPr lang="nb-NO" dirty="0" err="1"/>
              <a:t>timars</a:t>
            </a:r>
            <a:r>
              <a:rPr lang="nb-NO" dirty="0"/>
              <a:t> NF-godkjent dagskurs eller 		</a:t>
            </a:r>
            <a:r>
              <a:rPr lang="nb-NO" dirty="0" err="1"/>
              <a:t>tilsvarande</a:t>
            </a:r>
            <a:r>
              <a:rPr lang="nb-NO" dirty="0"/>
              <a:t>. Oppfrisking kvart 5. år</a:t>
            </a:r>
          </a:p>
          <a:p>
            <a:endParaRPr lang="nb-NO" dirty="0"/>
          </a:p>
          <a:p>
            <a:r>
              <a:rPr lang="nb-NO" dirty="0"/>
              <a:t>		</a:t>
            </a:r>
          </a:p>
          <a:p>
            <a:r>
              <a:rPr lang="nb-NO" dirty="0"/>
              <a:t>		Godkjenning som </a:t>
            </a:r>
            <a:r>
              <a:rPr lang="nb-NO" dirty="0" err="1"/>
              <a:t>grunnleggande</a:t>
            </a:r>
            <a:r>
              <a:rPr lang="nb-NO" dirty="0"/>
              <a:t> </a:t>
            </a:r>
            <a:r>
              <a:rPr lang="nb-NO" dirty="0" err="1"/>
              <a:t>turleiar</a:t>
            </a:r>
            <a:r>
              <a:rPr lang="nb-NO" dirty="0"/>
              <a:t> i DNT går 		</a:t>
            </a:r>
            <a:r>
              <a:rPr lang="nb-NO" dirty="0" err="1"/>
              <a:t>ikkje</a:t>
            </a:r>
            <a:r>
              <a:rPr lang="nb-NO" dirty="0"/>
              <a:t> ut på dato. </a:t>
            </a:r>
          </a:p>
          <a:p>
            <a:r>
              <a:rPr lang="nb-NO" dirty="0"/>
              <a:t>		</a:t>
            </a:r>
          </a:p>
        </p:txBody>
      </p:sp>
      <p:pic>
        <p:nvPicPr>
          <p:cNvPr id="6" name="Bilde 5">
            <a:extLst>
              <a:ext uri="{FF2B5EF4-FFF2-40B4-BE49-F238E27FC236}">
                <a16:creationId xmlns:a16="http://schemas.microsoft.com/office/drawing/2014/main" id="{DB11EB31-DB79-DB58-370D-7C22119C85EC}"/>
              </a:ext>
            </a:extLst>
          </p:cNvPr>
          <p:cNvPicPr>
            <a:picLocks noChangeAspect="1"/>
          </p:cNvPicPr>
          <p:nvPr/>
        </p:nvPicPr>
        <p:blipFill>
          <a:blip r:embed="rId3"/>
          <a:stretch>
            <a:fillRect/>
          </a:stretch>
        </p:blipFill>
        <p:spPr>
          <a:xfrm>
            <a:off x="4070555" y="2490682"/>
            <a:ext cx="1153007" cy="1036410"/>
          </a:xfrm>
          <a:prstGeom prst="rect">
            <a:avLst/>
          </a:prstGeom>
        </p:spPr>
      </p:pic>
      <p:pic>
        <p:nvPicPr>
          <p:cNvPr id="7" name="Bilde 6">
            <a:extLst>
              <a:ext uri="{FF2B5EF4-FFF2-40B4-BE49-F238E27FC236}">
                <a16:creationId xmlns:a16="http://schemas.microsoft.com/office/drawing/2014/main" id="{26C68476-DC00-254A-9E22-65B9DAEC72FF}"/>
              </a:ext>
            </a:extLst>
          </p:cNvPr>
          <p:cNvPicPr>
            <a:picLocks noChangeAspect="1"/>
          </p:cNvPicPr>
          <p:nvPr/>
        </p:nvPicPr>
        <p:blipFill>
          <a:blip r:embed="rId4"/>
          <a:stretch>
            <a:fillRect/>
          </a:stretch>
        </p:blipFill>
        <p:spPr>
          <a:xfrm>
            <a:off x="4103871" y="3834435"/>
            <a:ext cx="947833" cy="930061"/>
          </a:xfrm>
          <a:prstGeom prst="rect">
            <a:avLst/>
          </a:prstGeom>
        </p:spPr>
      </p:pic>
      <p:pic>
        <p:nvPicPr>
          <p:cNvPr id="8" name="Bilde 7">
            <a:extLst>
              <a:ext uri="{FF2B5EF4-FFF2-40B4-BE49-F238E27FC236}">
                <a16:creationId xmlns:a16="http://schemas.microsoft.com/office/drawing/2014/main" id="{81E20557-7A2B-2903-EC3F-D4D7648115B2}"/>
              </a:ext>
            </a:extLst>
          </p:cNvPr>
          <p:cNvPicPr>
            <a:picLocks noChangeAspect="1"/>
          </p:cNvPicPr>
          <p:nvPr/>
        </p:nvPicPr>
        <p:blipFill>
          <a:blip r:embed="rId5"/>
          <a:stretch>
            <a:fillRect/>
          </a:stretch>
        </p:blipFill>
        <p:spPr>
          <a:xfrm>
            <a:off x="4070092" y="5071839"/>
            <a:ext cx="1014467" cy="1019669"/>
          </a:xfrm>
          <a:prstGeom prst="rect">
            <a:avLst/>
          </a:prstGeom>
        </p:spPr>
      </p:pic>
      <p:sp>
        <p:nvSpPr>
          <p:cNvPr id="9" name="TekstSylinder 8">
            <a:extLst>
              <a:ext uri="{FF2B5EF4-FFF2-40B4-BE49-F238E27FC236}">
                <a16:creationId xmlns:a16="http://schemas.microsoft.com/office/drawing/2014/main" id="{6EBF0103-053B-F49D-5DB8-BACA7E235B8B}"/>
              </a:ext>
            </a:extLst>
          </p:cNvPr>
          <p:cNvSpPr txBox="1"/>
          <p:nvPr/>
        </p:nvSpPr>
        <p:spPr>
          <a:xfrm>
            <a:off x="324464" y="223599"/>
            <a:ext cx="6096000" cy="369332"/>
          </a:xfrm>
          <a:prstGeom prst="rect">
            <a:avLst/>
          </a:prstGeom>
          <a:noFill/>
        </p:spPr>
        <p:txBody>
          <a:bodyPr wrap="square">
            <a:spAutoFit/>
          </a:bodyPr>
          <a:lstStyle/>
          <a:p>
            <a:r>
              <a:rPr lang="nb-NO" dirty="0"/>
              <a:t>Siv Merete er DNT </a:t>
            </a:r>
            <a:r>
              <a:rPr lang="nb-NO" dirty="0" err="1"/>
              <a:t>grunnleggande</a:t>
            </a:r>
            <a:r>
              <a:rPr lang="nb-NO" dirty="0"/>
              <a:t> </a:t>
            </a:r>
            <a:r>
              <a:rPr lang="nb-NO" dirty="0" err="1"/>
              <a:t>turleiar</a:t>
            </a:r>
            <a:r>
              <a:rPr lang="nb-NO" dirty="0"/>
              <a:t> i Flora Turlag</a:t>
            </a:r>
          </a:p>
        </p:txBody>
      </p:sp>
      <p:pic>
        <p:nvPicPr>
          <p:cNvPr id="10" name="Bilde 9">
            <a:extLst>
              <a:ext uri="{FF2B5EF4-FFF2-40B4-BE49-F238E27FC236}">
                <a16:creationId xmlns:a16="http://schemas.microsoft.com/office/drawing/2014/main" id="{3D842BB1-6DFB-7FAE-BE24-86F40277C05F}"/>
              </a:ext>
            </a:extLst>
          </p:cNvPr>
          <p:cNvPicPr>
            <a:picLocks noChangeAspect="1"/>
          </p:cNvPicPr>
          <p:nvPr/>
        </p:nvPicPr>
        <p:blipFill>
          <a:blip r:embed="rId6"/>
          <a:stretch>
            <a:fillRect/>
          </a:stretch>
        </p:blipFill>
        <p:spPr>
          <a:xfrm>
            <a:off x="4037237" y="929116"/>
            <a:ext cx="1356478" cy="1280271"/>
          </a:xfrm>
          <a:prstGeom prst="rect">
            <a:avLst/>
          </a:prstGeom>
        </p:spPr>
      </p:pic>
    </p:spTree>
    <p:extLst>
      <p:ext uri="{BB962C8B-B14F-4D97-AF65-F5344CB8AC3E}">
        <p14:creationId xmlns:p14="http://schemas.microsoft.com/office/powerpoint/2010/main" val="1676546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C583A9EF-8813-E43C-B508-DBB92739862A}"/>
              </a:ext>
            </a:extLst>
          </p:cNvPr>
          <p:cNvSpPr txBox="1"/>
          <p:nvPr/>
        </p:nvSpPr>
        <p:spPr>
          <a:xfrm>
            <a:off x="3932901" y="457893"/>
            <a:ext cx="8013291" cy="7571303"/>
          </a:xfrm>
          <a:prstGeom prst="rect">
            <a:avLst/>
          </a:prstGeom>
          <a:noFill/>
        </p:spPr>
        <p:txBody>
          <a:bodyPr wrap="square" rtlCol="0">
            <a:spAutoFit/>
          </a:bodyPr>
          <a:lstStyle/>
          <a:p>
            <a:r>
              <a:rPr lang="nb-NO" dirty="0"/>
              <a:t>		</a:t>
            </a:r>
            <a:r>
              <a:rPr lang="nb-NO" dirty="0" err="1"/>
              <a:t>Sommarturleiarkurs</a:t>
            </a:r>
            <a:r>
              <a:rPr lang="nb-NO" dirty="0"/>
              <a:t> varer i 5 dg </a:t>
            </a:r>
            <a:r>
              <a:rPr lang="nb-NO" dirty="0" err="1"/>
              <a:t>evt</a:t>
            </a:r>
            <a:r>
              <a:rPr lang="nb-NO" dirty="0"/>
              <a:t> to langhelger	</a:t>
            </a:r>
          </a:p>
          <a:p>
            <a:r>
              <a:rPr lang="nb-NO" dirty="0"/>
              <a:t>		Må </a:t>
            </a:r>
            <a:r>
              <a:rPr lang="nb-NO" dirty="0" err="1"/>
              <a:t>søkje</a:t>
            </a:r>
            <a:r>
              <a:rPr lang="nb-NO" dirty="0"/>
              <a:t> om opptak. </a:t>
            </a:r>
          </a:p>
          <a:p>
            <a:endParaRPr lang="nb-NO" dirty="0"/>
          </a:p>
          <a:p>
            <a:endParaRPr lang="nb-NO" dirty="0"/>
          </a:p>
          <a:p>
            <a:r>
              <a:rPr lang="nb-NO" dirty="0"/>
              <a:t>		</a:t>
            </a:r>
          </a:p>
          <a:p>
            <a:r>
              <a:rPr lang="nb-NO" dirty="0"/>
              <a:t>		</a:t>
            </a:r>
            <a:r>
              <a:rPr lang="nb-NO" dirty="0" err="1"/>
              <a:t>Ein</a:t>
            </a:r>
            <a:r>
              <a:rPr lang="nb-NO" dirty="0"/>
              <a:t> </a:t>
            </a:r>
            <a:r>
              <a:rPr lang="nb-NO" dirty="0" err="1"/>
              <a:t>sommarturleiar</a:t>
            </a:r>
            <a:r>
              <a:rPr lang="nb-NO" dirty="0"/>
              <a:t> kan leie </a:t>
            </a:r>
            <a:r>
              <a:rPr lang="nb-NO" dirty="0" err="1"/>
              <a:t>turar</a:t>
            </a:r>
            <a:r>
              <a:rPr lang="nb-NO" dirty="0"/>
              <a:t> av </a:t>
            </a:r>
            <a:r>
              <a:rPr lang="nb-NO" dirty="0" err="1"/>
              <a:t>fleire</a:t>
            </a:r>
            <a:r>
              <a:rPr lang="nb-NO" dirty="0"/>
              <a:t> </a:t>
            </a:r>
            <a:r>
              <a:rPr lang="nb-NO" dirty="0" err="1"/>
              <a:t>dagars</a:t>
            </a:r>
            <a:r>
              <a:rPr lang="nb-NO" dirty="0"/>
              <a:t> </a:t>
            </a:r>
            <a:r>
              <a:rPr lang="nb-NO" dirty="0" err="1"/>
              <a:t>varigheit</a:t>
            </a:r>
            <a:r>
              <a:rPr lang="nb-NO" dirty="0"/>
              <a:t> i		høgfjell og </a:t>
            </a:r>
            <a:r>
              <a:rPr lang="nb-NO" dirty="0" err="1"/>
              <a:t>krevande</a:t>
            </a:r>
            <a:r>
              <a:rPr lang="nb-NO" dirty="0"/>
              <a:t> terreng, 	også </a:t>
            </a:r>
            <a:r>
              <a:rPr lang="nb-NO" dirty="0" err="1"/>
              <a:t>utanfor</a:t>
            </a:r>
            <a:r>
              <a:rPr lang="nb-NO" dirty="0"/>
              <a:t> merka </a:t>
            </a:r>
            <a:r>
              <a:rPr lang="nb-NO" dirty="0" err="1"/>
              <a:t>stiar</a:t>
            </a:r>
            <a:r>
              <a:rPr lang="nb-NO" dirty="0"/>
              <a:t> og løyper 		</a:t>
            </a:r>
            <a:r>
              <a:rPr lang="nb-NO" dirty="0" err="1"/>
              <a:t>sommar</a:t>
            </a:r>
            <a:r>
              <a:rPr lang="nb-NO" dirty="0"/>
              <a:t> og haust</a:t>
            </a:r>
          </a:p>
          <a:p>
            <a:endParaRPr lang="nb-NO" dirty="0"/>
          </a:p>
          <a:p>
            <a:endParaRPr lang="nb-NO" dirty="0"/>
          </a:p>
          <a:p>
            <a:r>
              <a:rPr lang="nb-NO" dirty="0"/>
              <a:t>		</a:t>
            </a:r>
          </a:p>
          <a:p>
            <a:r>
              <a:rPr lang="nb-NO" dirty="0"/>
              <a:t>		Førstehjelp?</a:t>
            </a:r>
          </a:p>
          <a:p>
            <a:r>
              <a:rPr lang="nb-NO" dirty="0"/>
              <a:t>		DNT </a:t>
            </a:r>
            <a:r>
              <a:rPr lang="nb-NO" dirty="0" err="1"/>
              <a:t>anbefalar</a:t>
            </a:r>
            <a:r>
              <a:rPr lang="nb-NO" dirty="0"/>
              <a:t> NF grunnkurs førstehjelp for friluftsliv (15 </a:t>
            </a:r>
            <a:r>
              <a:rPr lang="nb-NO" dirty="0" err="1"/>
              <a:t>timar</a:t>
            </a:r>
            <a:r>
              <a:rPr lang="nb-NO" dirty="0"/>
              <a:t>) 		og oppfrisking kvart 5. år.</a:t>
            </a:r>
          </a:p>
          <a:p>
            <a:endParaRPr lang="nb-NO" dirty="0"/>
          </a:p>
          <a:p>
            <a:endParaRPr lang="nb-NO" dirty="0"/>
          </a:p>
          <a:p>
            <a:r>
              <a:rPr lang="nb-NO" dirty="0"/>
              <a:t>		Godkjenninga varer i 5 år.</a:t>
            </a:r>
          </a:p>
          <a:p>
            <a:r>
              <a:rPr lang="nb-NO" dirty="0"/>
              <a:t>		</a:t>
            </a:r>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p:txBody>
      </p:sp>
      <p:pic>
        <p:nvPicPr>
          <p:cNvPr id="6" name="Bilde 5">
            <a:extLst>
              <a:ext uri="{FF2B5EF4-FFF2-40B4-BE49-F238E27FC236}">
                <a16:creationId xmlns:a16="http://schemas.microsoft.com/office/drawing/2014/main" id="{50E11362-7797-860C-F6C4-5446D9784395}"/>
              </a:ext>
            </a:extLst>
          </p:cNvPr>
          <p:cNvPicPr>
            <a:picLocks noChangeAspect="1"/>
          </p:cNvPicPr>
          <p:nvPr/>
        </p:nvPicPr>
        <p:blipFill>
          <a:blip r:embed="rId2"/>
          <a:stretch>
            <a:fillRect/>
          </a:stretch>
        </p:blipFill>
        <p:spPr>
          <a:xfrm>
            <a:off x="3738821" y="1696292"/>
            <a:ext cx="1474011" cy="1324953"/>
          </a:xfrm>
          <a:prstGeom prst="rect">
            <a:avLst/>
          </a:prstGeom>
        </p:spPr>
      </p:pic>
      <p:pic>
        <p:nvPicPr>
          <p:cNvPr id="7" name="Bilde 6">
            <a:extLst>
              <a:ext uri="{FF2B5EF4-FFF2-40B4-BE49-F238E27FC236}">
                <a16:creationId xmlns:a16="http://schemas.microsoft.com/office/drawing/2014/main" id="{00EDD7FD-5FB3-B287-A5BF-8D18AC40C641}"/>
              </a:ext>
            </a:extLst>
          </p:cNvPr>
          <p:cNvPicPr>
            <a:picLocks noChangeAspect="1"/>
          </p:cNvPicPr>
          <p:nvPr/>
        </p:nvPicPr>
        <p:blipFill>
          <a:blip r:embed="rId3"/>
          <a:stretch>
            <a:fillRect/>
          </a:stretch>
        </p:blipFill>
        <p:spPr>
          <a:xfrm>
            <a:off x="3824750" y="3223234"/>
            <a:ext cx="1302154" cy="1277738"/>
          </a:xfrm>
          <a:prstGeom prst="rect">
            <a:avLst/>
          </a:prstGeom>
        </p:spPr>
      </p:pic>
      <p:pic>
        <p:nvPicPr>
          <p:cNvPr id="8" name="Bilde 7">
            <a:extLst>
              <a:ext uri="{FF2B5EF4-FFF2-40B4-BE49-F238E27FC236}">
                <a16:creationId xmlns:a16="http://schemas.microsoft.com/office/drawing/2014/main" id="{748F29E7-5128-2392-331E-0D217B6F67B1}"/>
              </a:ext>
            </a:extLst>
          </p:cNvPr>
          <p:cNvPicPr>
            <a:picLocks noChangeAspect="1"/>
          </p:cNvPicPr>
          <p:nvPr/>
        </p:nvPicPr>
        <p:blipFill>
          <a:blip r:embed="rId4"/>
          <a:stretch>
            <a:fillRect/>
          </a:stretch>
        </p:blipFill>
        <p:spPr>
          <a:xfrm>
            <a:off x="3862104" y="4958865"/>
            <a:ext cx="1302154" cy="1308831"/>
          </a:xfrm>
          <a:prstGeom prst="rect">
            <a:avLst/>
          </a:prstGeom>
        </p:spPr>
      </p:pic>
      <p:sp>
        <p:nvSpPr>
          <p:cNvPr id="3" name="TekstSylinder 2">
            <a:extLst>
              <a:ext uri="{FF2B5EF4-FFF2-40B4-BE49-F238E27FC236}">
                <a16:creationId xmlns:a16="http://schemas.microsoft.com/office/drawing/2014/main" id="{7511A627-B9DC-7F27-C052-3D284C723051}"/>
              </a:ext>
            </a:extLst>
          </p:cNvPr>
          <p:cNvSpPr txBox="1"/>
          <p:nvPr/>
        </p:nvSpPr>
        <p:spPr>
          <a:xfrm>
            <a:off x="199994" y="153829"/>
            <a:ext cx="6096000" cy="923330"/>
          </a:xfrm>
          <a:prstGeom prst="rect">
            <a:avLst/>
          </a:prstGeom>
          <a:noFill/>
        </p:spPr>
        <p:txBody>
          <a:bodyPr wrap="square">
            <a:spAutoFit/>
          </a:bodyPr>
          <a:lstStyle/>
          <a:p>
            <a:r>
              <a:rPr lang="nb-NO" dirty="0"/>
              <a:t>Per Tore er DNT </a:t>
            </a:r>
            <a:r>
              <a:rPr lang="nb-NO" dirty="0" err="1"/>
              <a:t>sommarturleiar</a:t>
            </a:r>
            <a:r>
              <a:rPr lang="nb-NO" dirty="0"/>
              <a:t> i </a:t>
            </a:r>
          </a:p>
          <a:p>
            <a:r>
              <a:rPr lang="nb-NO" dirty="0"/>
              <a:t>Indre Sunnfjord Turlag</a:t>
            </a:r>
          </a:p>
          <a:p>
            <a:endParaRPr lang="nb-NO" dirty="0"/>
          </a:p>
        </p:txBody>
      </p:sp>
      <p:pic>
        <p:nvPicPr>
          <p:cNvPr id="5" name="Bilde 4">
            <a:extLst>
              <a:ext uri="{FF2B5EF4-FFF2-40B4-BE49-F238E27FC236}">
                <a16:creationId xmlns:a16="http://schemas.microsoft.com/office/drawing/2014/main" id="{E5C40D2A-4C54-9DD9-6773-A8708B74FE1B}"/>
              </a:ext>
            </a:extLst>
          </p:cNvPr>
          <p:cNvPicPr>
            <a:picLocks noChangeAspect="1"/>
          </p:cNvPicPr>
          <p:nvPr/>
        </p:nvPicPr>
        <p:blipFill>
          <a:blip r:embed="rId5"/>
          <a:stretch>
            <a:fillRect/>
          </a:stretch>
        </p:blipFill>
        <p:spPr>
          <a:xfrm>
            <a:off x="3738821" y="263989"/>
            <a:ext cx="1356478" cy="1280271"/>
          </a:xfrm>
          <a:prstGeom prst="rect">
            <a:avLst/>
          </a:prstGeom>
        </p:spPr>
      </p:pic>
      <p:pic>
        <p:nvPicPr>
          <p:cNvPr id="10" name="Bilde 9">
            <a:extLst>
              <a:ext uri="{FF2B5EF4-FFF2-40B4-BE49-F238E27FC236}">
                <a16:creationId xmlns:a16="http://schemas.microsoft.com/office/drawing/2014/main" id="{03108DD0-802C-0576-75D5-72C5E5E8182E}"/>
              </a:ext>
            </a:extLst>
          </p:cNvPr>
          <p:cNvPicPr>
            <a:picLocks noChangeAspect="1"/>
          </p:cNvPicPr>
          <p:nvPr/>
        </p:nvPicPr>
        <p:blipFill>
          <a:blip r:embed="rId6"/>
          <a:stretch>
            <a:fillRect/>
          </a:stretch>
        </p:blipFill>
        <p:spPr>
          <a:xfrm>
            <a:off x="365717" y="1559009"/>
            <a:ext cx="2644369" cy="2598645"/>
          </a:xfrm>
          <a:prstGeom prst="rect">
            <a:avLst/>
          </a:prstGeom>
        </p:spPr>
      </p:pic>
    </p:spTree>
    <p:extLst>
      <p:ext uri="{BB962C8B-B14F-4D97-AF65-F5344CB8AC3E}">
        <p14:creationId xmlns:p14="http://schemas.microsoft.com/office/powerpoint/2010/main" val="312714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AF92F77-DBB8-13B3-613E-317DBB1CB4A3}"/>
              </a:ext>
            </a:extLst>
          </p:cNvPr>
          <p:cNvPicPr>
            <a:picLocks noChangeAspect="1"/>
          </p:cNvPicPr>
          <p:nvPr/>
        </p:nvPicPr>
        <p:blipFill>
          <a:blip r:embed="rId2"/>
          <a:stretch>
            <a:fillRect/>
          </a:stretch>
        </p:blipFill>
        <p:spPr>
          <a:xfrm>
            <a:off x="345233" y="1306285"/>
            <a:ext cx="2809938" cy="2827175"/>
          </a:xfrm>
          <a:prstGeom prst="rect">
            <a:avLst/>
          </a:prstGeom>
        </p:spPr>
      </p:pic>
      <p:sp>
        <p:nvSpPr>
          <p:cNvPr id="4" name="TekstSylinder 3">
            <a:extLst>
              <a:ext uri="{FF2B5EF4-FFF2-40B4-BE49-F238E27FC236}">
                <a16:creationId xmlns:a16="http://schemas.microsoft.com/office/drawing/2014/main" id="{E3AD1EDF-6CC5-6FED-330A-80E3569B4DE3}"/>
              </a:ext>
            </a:extLst>
          </p:cNvPr>
          <p:cNvSpPr txBox="1"/>
          <p:nvPr/>
        </p:nvSpPr>
        <p:spPr>
          <a:xfrm>
            <a:off x="345233" y="298580"/>
            <a:ext cx="5001208" cy="369332"/>
          </a:xfrm>
          <a:prstGeom prst="rect">
            <a:avLst/>
          </a:prstGeom>
          <a:noFill/>
        </p:spPr>
        <p:txBody>
          <a:bodyPr wrap="square" rtlCol="0">
            <a:spAutoFit/>
          </a:bodyPr>
          <a:lstStyle/>
          <a:p>
            <a:r>
              <a:rPr lang="nb-NO" dirty="0"/>
              <a:t>Stig er DNT </a:t>
            </a:r>
            <a:r>
              <a:rPr lang="nb-NO" dirty="0" err="1"/>
              <a:t>vinterturleiar</a:t>
            </a:r>
            <a:r>
              <a:rPr lang="nb-NO" dirty="0"/>
              <a:t> i Flora Turlag!</a:t>
            </a:r>
          </a:p>
        </p:txBody>
      </p:sp>
      <p:sp>
        <p:nvSpPr>
          <p:cNvPr id="9" name="TekstSylinder 8">
            <a:extLst>
              <a:ext uri="{FF2B5EF4-FFF2-40B4-BE49-F238E27FC236}">
                <a16:creationId xmlns:a16="http://schemas.microsoft.com/office/drawing/2014/main" id="{C2D7F3F2-9BC8-3B82-296F-4BF655DDF638}"/>
              </a:ext>
            </a:extLst>
          </p:cNvPr>
          <p:cNvSpPr txBox="1"/>
          <p:nvPr/>
        </p:nvSpPr>
        <p:spPr>
          <a:xfrm>
            <a:off x="4117651" y="798331"/>
            <a:ext cx="7807120" cy="5632311"/>
          </a:xfrm>
          <a:prstGeom prst="rect">
            <a:avLst/>
          </a:prstGeom>
          <a:noFill/>
        </p:spPr>
        <p:txBody>
          <a:bodyPr wrap="square" rtlCol="0">
            <a:spAutoFit/>
          </a:bodyPr>
          <a:lstStyle/>
          <a:p>
            <a:r>
              <a:rPr lang="nb-NO" dirty="0"/>
              <a:t>		Kurs for å bli </a:t>
            </a:r>
            <a:r>
              <a:rPr lang="nb-NO" dirty="0" err="1"/>
              <a:t>vinterturleiar</a:t>
            </a:r>
            <a:r>
              <a:rPr lang="nb-NO" dirty="0"/>
              <a:t> har ei </a:t>
            </a:r>
            <a:r>
              <a:rPr lang="nb-NO" dirty="0" err="1"/>
              <a:t>varigheit</a:t>
            </a:r>
            <a:r>
              <a:rPr lang="nb-NO" dirty="0"/>
              <a:t> på 7 </a:t>
            </a:r>
            <a:r>
              <a:rPr lang="nb-NO" dirty="0" err="1"/>
              <a:t>dagar</a:t>
            </a:r>
            <a:r>
              <a:rPr lang="nb-NO" dirty="0"/>
              <a:t> </a:t>
            </a:r>
            <a:r>
              <a:rPr lang="nb-NO" dirty="0" err="1"/>
              <a:t>evt</a:t>
            </a:r>
            <a:r>
              <a:rPr lang="nb-NO" dirty="0"/>
              <a:t> 3 			helger. </a:t>
            </a:r>
          </a:p>
          <a:p>
            <a:r>
              <a:rPr lang="nb-NO" dirty="0"/>
              <a:t>		Må oppfylle krav om erfaring og brei kunnskap om ferdsel i 		vinterfjellet for å bli tatt opp på kurset.</a:t>
            </a:r>
          </a:p>
          <a:p>
            <a:endParaRPr lang="nb-NO" dirty="0"/>
          </a:p>
          <a:p>
            <a:endParaRPr lang="nb-NO" dirty="0"/>
          </a:p>
          <a:p>
            <a:r>
              <a:rPr lang="nb-NO" dirty="0"/>
              <a:t>		Kva </a:t>
            </a:r>
            <a:r>
              <a:rPr lang="nb-NO" dirty="0" err="1"/>
              <a:t>turar</a:t>
            </a:r>
            <a:r>
              <a:rPr lang="nb-NO" dirty="0"/>
              <a:t> kan Stig ta folk med på?</a:t>
            </a:r>
          </a:p>
          <a:p>
            <a:r>
              <a:rPr lang="nb-NO" dirty="0"/>
              <a:t>		</a:t>
            </a:r>
            <a:r>
              <a:rPr lang="nb-NO" dirty="0" err="1"/>
              <a:t>Turar</a:t>
            </a:r>
            <a:r>
              <a:rPr lang="nb-NO" dirty="0"/>
              <a:t> på høgfjellet vinterstid, i terrengklassifisering 0 og 1 			(KAST). Dette betyr ferdsel vinterstid i terreng klassifisert som 		0=</a:t>
            </a:r>
            <a:r>
              <a:rPr lang="nb-NO" dirty="0" err="1"/>
              <a:t>ikkje</a:t>
            </a:r>
            <a:r>
              <a:rPr lang="nb-NO" dirty="0"/>
              <a:t> kredterreng og 1= Enkelt terreng </a:t>
            </a:r>
          </a:p>
          <a:p>
            <a:endParaRPr lang="nb-NO" dirty="0"/>
          </a:p>
          <a:p>
            <a:r>
              <a:rPr lang="nb-NO" dirty="0"/>
              <a:t>		Førstehjelp?</a:t>
            </a:r>
          </a:p>
          <a:p>
            <a:pPr algn="l">
              <a:buFont typeface="Arial" panose="020B0604020202020204" pitchFamily="34" charset="0"/>
              <a:buChar char="•"/>
            </a:pPr>
            <a:r>
              <a:rPr lang="nb-NO" dirty="0"/>
              <a:t>		</a:t>
            </a:r>
            <a:r>
              <a:rPr lang="nb-NO" b="0" i="0" dirty="0">
                <a:solidFill>
                  <a:srgbClr val="242424"/>
                </a:solidFill>
                <a:effectLst/>
                <a:latin typeface="Segoe UI" panose="020B0502040204020203" pitchFamily="34" charset="0"/>
              </a:rPr>
              <a:t>NF grunnkurs førstehjelp for friluftsliv (15 timer), eller 			</a:t>
            </a:r>
            <a:r>
              <a:rPr lang="nb-NO" b="0" i="0" dirty="0" err="1">
                <a:solidFill>
                  <a:srgbClr val="242424"/>
                </a:solidFill>
                <a:effectLst/>
                <a:latin typeface="Segoe UI" panose="020B0502040204020203" pitchFamily="34" charset="0"/>
              </a:rPr>
              <a:t>tilsvarande</a:t>
            </a:r>
            <a:r>
              <a:rPr lang="nb-NO" b="0" i="0" dirty="0">
                <a:solidFill>
                  <a:srgbClr val="242424"/>
                </a:solidFill>
                <a:effectLst/>
                <a:latin typeface="Segoe UI" panose="020B0502040204020203" pitchFamily="34" charset="0"/>
              </a:rPr>
              <a:t>. Repetisjon: oppfriskning hvert 5.år</a:t>
            </a:r>
          </a:p>
          <a:p>
            <a:endParaRPr lang="nb-NO" dirty="0"/>
          </a:p>
          <a:p>
            <a:r>
              <a:rPr lang="nb-NO" dirty="0"/>
              <a:t>		</a:t>
            </a:r>
          </a:p>
          <a:p>
            <a:r>
              <a:rPr lang="nb-NO" dirty="0"/>
              <a:t>		</a:t>
            </a:r>
          </a:p>
          <a:p>
            <a:r>
              <a:rPr lang="nb-NO" dirty="0"/>
              <a:t>		</a:t>
            </a:r>
          </a:p>
          <a:p>
            <a:r>
              <a:rPr lang="nb-NO" dirty="0"/>
              <a:t>		Godkjenning for 5 år i gangen.</a:t>
            </a:r>
          </a:p>
          <a:p>
            <a:r>
              <a:rPr lang="nb-NO" dirty="0"/>
              <a:t>		</a:t>
            </a:r>
          </a:p>
        </p:txBody>
      </p:sp>
      <p:pic>
        <p:nvPicPr>
          <p:cNvPr id="10" name="Bilde 9">
            <a:extLst>
              <a:ext uri="{FF2B5EF4-FFF2-40B4-BE49-F238E27FC236}">
                <a16:creationId xmlns:a16="http://schemas.microsoft.com/office/drawing/2014/main" id="{C417B5E6-1097-12E1-9CDF-9624EE735311}"/>
              </a:ext>
            </a:extLst>
          </p:cNvPr>
          <p:cNvPicPr>
            <a:picLocks noChangeAspect="1"/>
          </p:cNvPicPr>
          <p:nvPr/>
        </p:nvPicPr>
        <p:blipFill>
          <a:blip r:embed="rId3"/>
          <a:stretch>
            <a:fillRect/>
          </a:stretch>
        </p:blipFill>
        <p:spPr>
          <a:xfrm>
            <a:off x="3775280" y="2555306"/>
            <a:ext cx="1337192" cy="1201970"/>
          </a:xfrm>
          <a:prstGeom prst="rect">
            <a:avLst/>
          </a:prstGeom>
        </p:spPr>
      </p:pic>
      <p:pic>
        <p:nvPicPr>
          <p:cNvPr id="11" name="Bilde 10">
            <a:extLst>
              <a:ext uri="{FF2B5EF4-FFF2-40B4-BE49-F238E27FC236}">
                <a16:creationId xmlns:a16="http://schemas.microsoft.com/office/drawing/2014/main" id="{1A8F98CA-0AE8-3CDB-91A7-8E05E90F1103}"/>
              </a:ext>
            </a:extLst>
          </p:cNvPr>
          <p:cNvPicPr>
            <a:picLocks noChangeAspect="1"/>
          </p:cNvPicPr>
          <p:nvPr/>
        </p:nvPicPr>
        <p:blipFill>
          <a:blip r:embed="rId4"/>
          <a:stretch>
            <a:fillRect/>
          </a:stretch>
        </p:blipFill>
        <p:spPr>
          <a:xfrm>
            <a:off x="3969959" y="4305048"/>
            <a:ext cx="947833" cy="930061"/>
          </a:xfrm>
          <a:prstGeom prst="rect">
            <a:avLst/>
          </a:prstGeom>
        </p:spPr>
      </p:pic>
      <p:pic>
        <p:nvPicPr>
          <p:cNvPr id="12" name="Bilde 11">
            <a:extLst>
              <a:ext uri="{FF2B5EF4-FFF2-40B4-BE49-F238E27FC236}">
                <a16:creationId xmlns:a16="http://schemas.microsoft.com/office/drawing/2014/main" id="{402066AD-C81D-47A5-871D-B76D6856DF79}"/>
              </a:ext>
            </a:extLst>
          </p:cNvPr>
          <p:cNvPicPr>
            <a:picLocks noChangeAspect="1"/>
          </p:cNvPicPr>
          <p:nvPr/>
        </p:nvPicPr>
        <p:blipFill>
          <a:blip r:embed="rId5"/>
          <a:stretch>
            <a:fillRect/>
          </a:stretch>
        </p:blipFill>
        <p:spPr>
          <a:xfrm>
            <a:off x="3969959" y="5539751"/>
            <a:ext cx="1014467" cy="1019669"/>
          </a:xfrm>
          <a:prstGeom prst="rect">
            <a:avLst/>
          </a:prstGeom>
        </p:spPr>
      </p:pic>
      <p:pic>
        <p:nvPicPr>
          <p:cNvPr id="14" name="Bilde 13">
            <a:extLst>
              <a:ext uri="{FF2B5EF4-FFF2-40B4-BE49-F238E27FC236}">
                <a16:creationId xmlns:a16="http://schemas.microsoft.com/office/drawing/2014/main" id="{92CD3718-D248-A3E3-6431-667B450FA844}"/>
              </a:ext>
            </a:extLst>
          </p:cNvPr>
          <p:cNvPicPr>
            <a:picLocks noChangeAspect="1"/>
          </p:cNvPicPr>
          <p:nvPr/>
        </p:nvPicPr>
        <p:blipFill>
          <a:blip r:embed="rId6"/>
          <a:stretch>
            <a:fillRect/>
          </a:stretch>
        </p:blipFill>
        <p:spPr>
          <a:xfrm>
            <a:off x="3775280" y="1010624"/>
            <a:ext cx="1273516" cy="1201970"/>
          </a:xfrm>
          <a:prstGeom prst="rect">
            <a:avLst/>
          </a:prstGeom>
        </p:spPr>
      </p:pic>
    </p:spTree>
    <p:extLst>
      <p:ext uri="{BB962C8B-B14F-4D97-AF65-F5344CB8AC3E}">
        <p14:creationId xmlns:p14="http://schemas.microsoft.com/office/powerpoint/2010/main" val="1340768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457C54E9-B2C6-99F8-7978-9E4B39F0E700}"/>
              </a:ext>
            </a:extLst>
          </p:cNvPr>
          <p:cNvPicPr>
            <a:picLocks noChangeAspect="1"/>
          </p:cNvPicPr>
          <p:nvPr/>
        </p:nvPicPr>
        <p:blipFill>
          <a:blip r:embed="rId2"/>
          <a:stretch>
            <a:fillRect/>
          </a:stretch>
        </p:blipFill>
        <p:spPr>
          <a:xfrm>
            <a:off x="363182" y="1049164"/>
            <a:ext cx="2773920" cy="5723116"/>
          </a:xfrm>
          <a:prstGeom prst="rect">
            <a:avLst/>
          </a:prstGeom>
        </p:spPr>
      </p:pic>
      <p:sp>
        <p:nvSpPr>
          <p:cNvPr id="3" name="TekstSylinder 2">
            <a:extLst>
              <a:ext uri="{FF2B5EF4-FFF2-40B4-BE49-F238E27FC236}">
                <a16:creationId xmlns:a16="http://schemas.microsoft.com/office/drawing/2014/main" id="{E1D8B873-8071-AC5D-240D-081E618E56B8}"/>
              </a:ext>
            </a:extLst>
          </p:cNvPr>
          <p:cNvSpPr txBox="1"/>
          <p:nvPr/>
        </p:nvSpPr>
        <p:spPr>
          <a:xfrm>
            <a:off x="3923072" y="567442"/>
            <a:ext cx="7384026" cy="9233297"/>
          </a:xfrm>
          <a:prstGeom prst="rect">
            <a:avLst/>
          </a:prstGeom>
          <a:noFill/>
        </p:spPr>
        <p:txBody>
          <a:bodyPr wrap="square" rtlCol="0">
            <a:spAutoFit/>
          </a:bodyPr>
          <a:lstStyle/>
          <a:p>
            <a:endParaRPr lang="nb-NO" dirty="0"/>
          </a:p>
          <a:p>
            <a:r>
              <a:rPr lang="nb-NO" dirty="0"/>
              <a:t>		Kvalifisering: Må minst </a:t>
            </a:r>
            <a:r>
              <a:rPr lang="nb-NO" dirty="0" err="1"/>
              <a:t>vere</a:t>
            </a:r>
            <a:r>
              <a:rPr lang="nb-NO" dirty="0"/>
              <a:t> </a:t>
            </a:r>
            <a:r>
              <a:rPr lang="nb-NO" dirty="0" err="1"/>
              <a:t>sommarturleiar</a:t>
            </a:r>
            <a:r>
              <a:rPr lang="nb-NO" dirty="0"/>
              <a:t>, ha lang 		erfaring i friluftsliv og </a:t>
            </a:r>
            <a:r>
              <a:rPr lang="nb-NO" dirty="0" err="1"/>
              <a:t>vere</a:t>
            </a:r>
            <a:r>
              <a:rPr lang="nb-NO" dirty="0"/>
              <a:t> eigna for å formidle kunnskap 		for å bli tatt opp på kurset. </a:t>
            </a:r>
          </a:p>
          <a:p>
            <a:r>
              <a:rPr lang="nb-NO" dirty="0"/>
              <a:t>		</a:t>
            </a:r>
            <a:r>
              <a:rPr lang="nb-NO" dirty="0" err="1"/>
              <a:t>Kursleiarkurset</a:t>
            </a:r>
            <a:r>
              <a:rPr lang="nb-NO" dirty="0"/>
              <a:t> har </a:t>
            </a:r>
            <a:r>
              <a:rPr lang="nb-NO" dirty="0" err="1"/>
              <a:t>varigheit</a:t>
            </a:r>
            <a:r>
              <a:rPr lang="nb-NO" dirty="0"/>
              <a:t> på 30 </a:t>
            </a:r>
            <a:r>
              <a:rPr lang="nb-NO" dirty="0" err="1"/>
              <a:t>timar</a:t>
            </a:r>
            <a:r>
              <a:rPr lang="nb-NO" dirty="0"/>
              <a:t>		</a:t>
            </a:r>
          </a:p>
          <a:p>
            <a:endParaRPr lang="nb-NO" dirty="0"/>
          </a:p>
          <a:p>
            <a:r>
              <a:rPr lang="nb-NO" dirty="0"/>
              <a:t>		Kva kurs kan Vigdis </a:t>
            </a:r>
            <a:r>
              <a:rPr lang="nb-NO" dirty="0" err="1"/>
              <a:t>vere</a:t>
            </a:r>
            <a:r>
              <a:rPr lang="nb-NO" dirty="0"/>
              <a:t> </a:t>
            </a:r>
            <a:r>
              <a:rPr lang="nb-NO" dirty="0" err="1"/>
              <a:t>kursleiar</a:t>
            </a:r>
            <a:r>
              <a:rPr lang="nb-NO" dirty="0"/>
              <a:t> på?</a:t>
            </a:r>
          </a:p>
          <a:p>
            <a:r>
              <a:rPr lang="nb-NO" dirty="0"/>
              <a:t>		DNT ambassadør, </a:t>
            </a:r>
            <a:r>
              <a:rPr lang="nb-NO" dirty="0" err="1"/>
              <a:t>nærturleiar</a:t>
            </a:r>
            <a:r>
              <a:rPr lang="nb-NO" dirty="0"/>
              <a:t>, </a:t>
            </a:r>
            <a:r>
              <a:rPr lang="nb-NO" dirty="0" err="1"/>
              <a:t>aktivitetsleiar</a:t>
            </a:r>
            <a:r>
              <a:rPr lang="nb-NO" dirty="0"/>
              <a:t>, 			</a:t>
            </a:r>
            <a:r>
              <a:rPr lang="nb-NO" dirty="0" err="1"/>
              <a:t>grunnleggande</a:t>
            </a:r>
            <a:r>
              <a:rPr lang="nb-NO" dirty="0"/>
              <a:t> </a:t>
            </a:r>
            <a:r>
              <a:rPr lang="nb-NO" dirty="0" err="1"/>
              <a:t>turleiar</a:t>
            </a:r>
            <a:r>
              <a:rPr lang="nb-NO" dirty="0"/>
              <a:t>, </a:t>
            </a:r>
            <a:r>
              <a:rPr lang="nb-NO" dirty="0" err="1"/>
              <a:t>sommarturleiar</a:t>
            </a:r>
            <a:r>
              <a:rPr lang="nb-NO" dirty="0"/>
              <a:t>, kart og kompass</a:t>
            </a:r>
          </a:p>
          <a:p>
            <a:endParaRPr lang="nb-NO" dirty="0"/>
          </a:p>
          <a:p>
            <a:endParaRPr lang="nb-NO" dirty="0"/>
          </a:p>
          <a:p>
            <a:endParaRPr lang="nb-NO" dirty="0"/>
          </a:p>
          <a:p>
            <a:r>
              <a:rPr lang="nb-NO" dirty="0"/>
              <a:t>		Førstehjelp?</a:t>
            </a:r>
          </a:p>
          <a:p>
            <a:r>
              <a:rPr lang="nb-NO" dirty="0"/>
              <a:t>		DNT </a:t>
            </a:r>
            <a:r>
              <a:rPr lang="nb-NO" dirty="0" err="1"/>
              <a:t>anbefalar</a:t>
            </a:r>
            <a:r>
              <a:rPr lang="nb-NO" dirty="0"/>
              <a:t> NF grunnkurs førstehjelp for friluftsliv (15 		</a:t>
            </a:r>
            <a:r>
              <a:rPr lang="nb-NO" dirty="0" err="1"/>
              <a:t>timar</a:t>
            </a:r>
            <a:r>
              <a:rPr lang="nb-NO" dirty="0"/>
              <a:t>) og oppfrisking kvart 5. år.</a:t>
            </a:r>
          </a:p>
          <a:p>
            <a:endParaRPr lang="nb-NO" dirty="0"/>
          </a:p>
          <a:p>
            <a:r>
              <a:rPr lang="nb-NO" dirty="0"/>
              <a:t>	</a:t>
            </a:r>
          </a:p>
          <a:p>
            <a:r>
              <a:rPr lang="nb-NO" dirty="0"/>
              <a:t>		Utløpsdato?</a:t>
            </a:r>
          </a:p>
          <a:p>
            <a:r>
              <a:rPr lang="nb-NO" dirty="0"/>
              <a:t>		</a:t>
            </a:r>
            <a:r>
              <a:rPr lang="nb-NO" dirty="0" err="1"/>
              <a:t>Kursleiarar</a:t>
            </a:r>
            <a:r>
              <a:rPr lang="nb-NO" dirty="0"/>
              <a:t> vert godkjent for 10 år i gangen.</a:t>
            </a:r>
          </a:p>
          <a:p>
            <a:r>
              <a:rPr lang="nb-NO" dirty="0"/>
              <a:t>		Det er DNT sentralt som re-godkjenner </a:t>
            </a:r>
            <a:r>
              <a:rPr lang="nb-NO" dirty="0" err="1"/>
              <a:t>kursleiarar</a:t>
            </a:r>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a:p>
            <a:endParaRPr lang="nb-NO" dirty="0"/>
          </a:p>
        </p:txBody>
      </p:sp>
      <p:pic>
        <p:nvPicPr>
          <p:cNvPr id="5" name="Bilde 4">
            <a:extLst>
              <a:ext uri="{FF2B5EF4-FFF2-40B4-BE49-F238E27FC236}">
                <a16:creationId xmlns:a16="http://schemas.microsoft.com/office/drawing/2014/main" id="{8E7EB610-D221-8DCB-FE1A-9E53DEB1AF6C}"/>
              </a:ext>
            </a:extLst>
          </p:cNvPr>
          <p:cNvPicPr>
            <a:picLocks noChangeAspect="1"/>
          </p:cNvPicPr>
          <p:nvPr/>
        </p:nvPicPr>
        <p:blipFill>
          <a:blip r:embed="rId3"/>
          <a:stretch>
            <a:fillRect/>
          </a:stretch>
        </p:blipFill>
        <p:spPr>
          <a:xfrm>
            <a:off x="3529354" y="2422710"/>
            <a:ext cx="1285792" cy="1155767"/>
          </a:xfrm>
          <a:prstGeom prst="rect">
            <a:avLst/>
          </a:prstGeom>
        </p:spPr>
      </p:pic>
      <p:pic>
        <p:nvPicPr>
          <p:cNvPr id="6" name="Bilde 5">
            <a:extLst>
              <a:ext uri="{FF2B5EF4-FFF2-40B4-BE49-F238E27FC236}">
                <a16:creationId xmlns:a16="http://schemas.microsoft.com/office/drawing/2014/main" id="{0DCE1636-704E-4357-EF2B-D2DDFF9D1A9D}"/>
              </a:ext>
            </a:extLst>
          </p:cNvPr>
          <p:cNvPicPr>
            <a:picLocks noChangeAspect="1"/>
          </p:cNvPicPr>
          <p:nvPr/>
        </p:nvPicPr>
        <p:blipFill>
          <a:blip r:embed="rId4"/>
          <a:stretch>
            <a:fillRect/>
          </a:stretch>
        </p:blipFill>
        <p:spPr>
          <a:xfrm>
            <a:off x="3544599" y="3731076"/>
            <a:ext cx="1285792" cy="1261683"/>
          </a:xfrm>
          <a:prstGeom prst="rect">
            <a:avLst/>
          </a:prstGeom>
        </p:spPr>
      </p:pic>
      <p:pic>
        <p:nvPicPr>
          <p:cNvPr id="7" name="Bilde 6">
            <a:extLst>
              <a:ext uri="{FF2B5EF4-FFF2-40B4-BE49-F238E27FC236}">
                <a16:creationId xmlns:a16="http://schemas.microsoft.com/office/drawing/2014/main" id="{4F56533E-8EEF-21E9-357B-355D49F69465}"/>
              </a:ext>
            </a:extLst>
          </p:cNvPr>
          <p:cNvPicPr>
            <a:picLocks noChangeAspect="1"/>
          </p:cNvPicPr>
          <p:nvPr/>
        </p:nvPicPr>
        <p:blipFill>
          <a:blip r:embed="rId5"/>
          <a:stretch>
            <a:fillRect/>
          </a:stretch>
        </p:blipFill>
        <p:spPr>
          <a:xfrm>
            <a:off x="3558596" y="5285684"/>
            <a:ext cx="1285792" cy="1292385"/>
          </a:xfrm>
          <a:prstGeom prst="rect">
            <a:avLst/>
          </a:prstGeom>
        </p:spPr>
      </p:pic>
      <p:sp>
        <p:nvSpPr>
          <p:cNvPr id="9" name="TekstSylinder 8">
            <a:extLst>
              <a:ext uri="{FF2B5EF4-FFF2-40B4-BE49-F238E27FC236}">
                <a16:creationId xmlns:a16="http://schemas.microsoft.com/office/drawing/2014/main" id="{B1A14ECC-7393-5E8E-99BE-8597B5E30C50}"/>
              </a:ext>
            </a:extLst>
          </p:cNvPr>
          <p:cNvSpPr txBox="1"/>
          <p:nvPr/>
        </p:nvSpPr>
        <p:spPr>
          <a:xfrm>
            <a:off x="363182" y="332356"/>
            <a:ext cx="6096000" cy="369332"/>
          </a:xfrm>
          <a:prstGeom prst="rect">
            <a:avLst/>
          </a:prstGeom>
          <a:noFill/>
        </p:spPr>
        <p:txBody>
          <a:bodyPr wrap="square">
            <a:spAutoFit/>
          </a:bodyPr>
          <a:lstStyle/>
          <a:p>
            <a:r>
              <a:rPr lang="nb-NO" dirty="0"/>
              <a:t>Vigdis er </a:t>
            </a:r>
            <a:r>
              <a:rPr lang="nb-NO" dirty="0" err="1"/>
              <a:t>kursleiar</a:t>
            </a:r>
            <a:r>
              <a:rPr lang="nb-NO" dirty="0"/>
              <a:t> i DNT Sogn og Fjordane</a:t>
            </a:r>
          </a:p>
        </p:txBody>
      </p:sp>
      <p:pic>
        <p:nvPicPr>
          <p:cNvPr id="10" name="Bilde 9">
            <a:extLst>
              <a:ext uri="{FF2B5EF4-FFF2-40B4-BE49-F238E27FC236}">
                <a16:creationId xmlns:a16="http://schemas.microsoft.com/office/drawing/2014/main" id="{468C314F-FEE8-988A-C540-741D6C26C0EC}"/>
              </a:ext>
            </a:extLst>
          </p:cNvPr>
          <p:cNvPicPr>
            <a:picLocks noChangeAspect="1"/>
          </p:cNvPicPr>
          <p:nvPr/>
        </p:nvPicPr>
        <p:blipFill>
          <a:blip r:embed="rId6"/>
          <a:stretch>
            <a:fillRect/>
          </a:stretch>
        </p:blipFill>
        <p:spPr>
          <a:xfrm>
            <a:off x="3558596" y="994613"/>
            <a:ext cx="1351421" cy="1275498"/>
          </a:xfrm>
          <a:prstGeom prst="rect">
            <a:avLst/>
          </a:prstGeom>
        </p:spPr>
      </p:pic>
    </p:spTree>
    <p:extLst>
      <p:ext uri="{BB962C8B-B14F-4D97-AF65-F5344CB8AC3E}">
        <p14:creationId xmlns:p14="http://schemas.microsoft.com/office/powerpoint/2010/main" val="391261732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TotalTime>
  <Words>1503</Words>
  <Application>Microsoft Office PowerPoint</Application>
  <PresentationFormat>Widescreen</PresentationFormat>
  <Paragraphs>226</Paragraphs>
  <Slides>15</Slides>
  <Notes>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15</vt:i4>
      </vt:variant>
    </vt:vector>
  </HeadingPairs>
  <TitlesOfParts>
    <vt:vector size="20" baseType="lpstr">
      <vt:lpstr>Arial</vt:lpstr>
      <vt:lpstr>Calibri</vt:lpstr>
      <vt:lpstr>Calibri Light</vt:lpstr>
      <vt:lpstr>Segoe UI</vt:lpstr>
      <vt:lpstr>Office-tema</vt:lpstr>
      <vt:lpstr>DNT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Krav til innpass i turlederstigen på lokale enkeltoppdrag  (Midlertidig ordning)</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Hanne Bruaas</dc:creator>
  <cp:lastModifiedBy>Hanne Bruaas</cp:lastModifiedBy>
  <cp:revision>8</cp:revision>
  <dcterms:created xsi:type="dcterms:W3CDTF">2023-09-05T09:46:07Z</dcterms:created>
  <dcterms:modified xsi:type="dcterms:W3CDTF">2023-09-12T07:17:28Z</dcterms:modified>
</cp:coreProperties>
</file>