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7" r:id="rId2"/>
    <p:sldId id="281" r:id="rId3"/>
    <p:sldId id="267" r:id="rId4"/>
    <p:sldId id="284" r:id="rId5"/>
    <p:sldId id="270" r:id="rId6"/>
    <p:sldId id="285" r:id="rId7"/>
    <p:sldId id="271" r:id="rId8"/>
    <p:sldId id="294" r:id="rId9"/>
    <p:sldId id="295" r:id="rId10"/>
    <p:sldId id="266" r:id="rId11"/>
    <p:sldId id="268" r:id="rId12"/>
    <p:sldId id="283" r:id="rId13"/>
    <p:sldId id="262" r:id="rId14"/>
    <p:sldId id="286" r:id="rId15"/>
    <p:sldId id="274" r:id="rId16"/>
    <p:sldId id="287" r:id="rId17"/>
    <p:sldId id="277" r:id="rId18"/>
    <p:sldId id="288" r:id="rId19"/>
  </p:sldIdLst>
  <p:sldSz cx="12192000" cy="6858000"/>
  <p:notesSz cx="6858000" cy="9144000"/>
  <p:defaultTextStyle>
    <a:defPPr>
      <a:defRPr lang="nb-N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9976" autoAdjust="0"/>
    <p:restoredTop sz="94660"/>
  </p:normalViewPr>
  <p:slideViewPr>
    <p:cSldViewPr snapToGrid="0">
      <p:cViewPr varScale="1">
        <p:scale>
          <a:sx n="90" d="100"/>
          <a:sy n="90" d="100"/>
        </p:scale>
        <p:origin x="33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op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3" name="Plassholder for dato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3C3FA3E-C954-45FE-B496-0BA45C433F50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4" name="Plassholder for lysbilde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nb-NO"/>
          </a:p>
        </p:txBody>
      </p:sp>
      <p:sp>
        <p:nvSpPr>
          <p:cNvPr id="5" name="Plassholder for nota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6" name="Plassholder for bunn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nb-NO"/>
          </a:p>
        </p:txBody>
      </p:sp>
      <p:sp>
        <p:nvSpPr>
          <p:cNvPr id="7" name="Plassholder for lysbilde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A32834-EA36-454E-AD82-10BD36D66E71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5155584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tellysbil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FAEEE9B-73C4-4597-AB9D-E0FAE5901A88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DA18FB19-FC09-43B6-868F-525D02581C0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nb-NO"/>
              <a:t>Klikk for å redigere undertittelstil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9161F1B4-7559-40E0-9F05-F45008134D9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EDDA0326-F194-48EB-BBD1-466E2C351B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97FFF55-0196-472D-B522-A12742696F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57334878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Loddret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9A2CAD2-0795-483A-9B7D-C0DBF62F6C9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8F3DC39-B217-41BB-99E8-538EC1CB4C7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AA61F76D-1732-475B-B9CC-B1EC6BC33FB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FC5D13CE-82A3-4F7F-B52C-0A269FC38E3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A09F3287-8D0B-43AA-A75C-AA7F76159F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7713577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drett tit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drett tittel 1">
            <a:extLst>
              <a:ext uri="{FF2B5EF4-FFF2-40B4-BE49-F238E27FC236}">
                <a16:creationId xmlns:a16="http://schemas.microsoft.com/office/drawing/2014/main" id="{40665733-8C9F-4ED6-B3D7-C6AF21E77EC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loddrett tekst 2">
            <a:extLst>
              <a:ext uri="{FF2B5EF4-FFF2-40B4-BE49-F238E27FC236}">
                <a16:creationId xmlns:a16="http://schemas.microsoft.com/office/drawing/2014/main" id="{C80370DD-E854-4DDB-B0CB-2A1BBD5052F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CA0E28B-82AE-473D-84A6-BEF022E124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34567937-FA8C-4E8C-B8E4-CF3AAE5DB91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5CF404A-2934-461C-8300-8071928653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9923566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tel og innho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45B9061-5EA5-459E-8A1F-10C5A83AFDF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CBFB5674-09A4-48F9-B8BE-9FAB2C4F895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CB96A4A7-C2D0-43C1-9CB5-CD2F75D452A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C12542A4-B9CB-4723-94A5-B01DFF8558C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C94AA2F7-E1F5-4CC1-A0D2-A6D92A0C6A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25383090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Del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7F8EFE7E-222C-438D-A4BE-396CBD176A1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FAFEEDC9-676D-4153-A1B1-CFE52367B2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E4D7C5F0-52E5-434F-8F3C-6FD1E2F7B6C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DB6B4B30-5DF3-462A-8ED1-F9CC85A06A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D7D7D370-7D87-4DE3-A067-32E5896BF9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697215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nholdsdel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3726A17-B627-459A-83C7-D33299FD21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746E5803-F990-442A-9608-3F97F4E6564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10C27D0A-5E32-4345-8651-C0468780C22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E538F31F-B4DE-4741-95DB-7563E59D5EA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89A1914B-3F73-46AE-A667-0170F915913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2BA1DED5-0C44-428E-AA61-DDBDF0562C8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7582589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4C807AFF-0FE1-47E4-8DB6-45AE2F864C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8E22ED0C-B14B-47CC-8F4F-CBC837F322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4" name="Plassholder for innhold 3">
            <a:extLst>
              <a:ext uri="{FF2B5EF4-FFF2-40B4-BE49-F238E27FC236}">
                <a16:creationId xmlns:a16="http://schemas.microsoft.com/office/drawing/2014/main" id="{C5DE1DED-742B-4FAB-81D1-C0B0607F4EA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5" name="Plassholder for tekst 4">
            <a:extLst>
              <a:ext uri="{FF2B5EF4-FFF2-40B4-BE49-F238E27FC236}">
                <a16:creationId xmlns:a16="http://schemas.microsoft.com/office/drawing/2014/main" id="{1FCCCD20-34B7-4FFF-BD25-EA132E909E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6" name="Plassholder for innhold 5">
            <a:extLst>
              <a:ext uri="{FF2B5EF4-FFF2-40B4-BE49-F238E27FC236}">
                <a16:creationId xmlns:a16="http://schemas.microsoft.com/office/drawing/2014/main" id="{28C281A8-5DF5-4C47-A168-6F2F4727C8E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7" name="Plassholder for dato 6">
            <a:extLst>
              <a:ext uri="{FF2B5EF4-FFF2-40B4-BE49-F238E27FC236}">
                <a16:creationId xmlns:a16="http://schemas.microsoft.com/office/drawing/2014/main" id="{DC7D98D6-3E15-44BA-8CD7-56F7D180EB3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8" name="Plassholder for bunntekst 7">
            <a:extLst>
              <a:ext uri="{FF2B5EF4-FFF2-40B4-BE49-F238E27FC236}">
                <a16:creationId xmlns:a16="http://schemas.microsoft.com/office/drawing/2014/main" id="{BF65C2E9-E535-4052-A8E4-2F0EDCB4385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9" name="Plassholder for lysbildenummer 8">
            <a:extLst>
              <a:ext uri="{FF2B5EF4-FFF2-40B4-BE49-F238E27FC236}">
                <a16:creationId xmlns:a16="http://schemas.microsoft.com/office/drawing/2014/main" id="{CDBFD8C6-C08A-4B59-8857-44767D5339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215642906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Bare tit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0C651430-7CFE-4B58-82DA-C8FD8A66B6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dato 2">
            <a:extLst>
              <a:ext uri="{FF2B5EF4-FFF2-40B4-BE49-F238E27FC236}">
                <a16:creationId xmlns:a16="http://schemas.microsoft.com/office/drawing/2014/main" id="{45860F6B-E9E3-4450-9685-176F4FC89F3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4" name="Plassholder for bunntekst 3">
            <a:extLst>
              <a:ext uri="{FF2B5EF4-FFF2-40B4-BE49-F238E27FC236}">
                <a16:creationId xmlns:a16="http://schemas.microsoft.com/office/drawing/2014/main" id="{17B91AEC-4845-4E1C-8457-A4394A9CDE9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5" name="Plassholder for lysbildenummer 4">
            <a:extLst>
              <a:ext uri="{FF2B5EF4-FFF2-40B4-BE49-F238E27FC236}">
                <a16:creationId xmlns:a16="http://schemas.microsoft.com/office/drawing/2014/main" id="{734DB522-04AC-4F30-8E30-5A6783A8F3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10620487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dato 1">
            <a:extLst>
              <a:ext uri="{FF2B5EF4-FFF2-40B4-BE49-F238E27FC236}">
                <a16:creationId xmlns:a16="http://schemas.microsoft.com/office/drawing/2014/main" id="{DFC5ED31-4F9A-4518-80B3-8EB52E9051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3" name="Plassholder for bunntekst 2">
            <a:extLst>
              <a:ext uri="{FF2B5EF4-FFF2-40B4-BE49-F238E27FC236}">
                <a16:creationId xmlns:a16="http://schemas.microsoft.com/office/drawing/2014/main" id="{1695F378-F752-4FCD-A6B3-BE724AA3C0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4" name="Plassholder for lysbildenummer 3">
            <a:extLst>
              <a:ext uri="{FF2B5EF4-FFF2-40B4-BE49-F238E27FC236}">
                <a16:creationId xmlns:a16="http://schemas.microsoft.com/office/drawing/2014/main" id="{BEF39A32-B3DE-4E88-A5D5-D2A660014B0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85143202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hold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2346175D-D4E6-45A4-A495-B28B813496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innhold 2">
            <a:extLst>
              <a:ext uri="{FF2B5EF4-FFF2-40B4-BE49-F238E27FC236}">
                <a16:creationId xmlns:a16="http://schemas.microsoft.com/office/drawing/2014/main" id="{5627593C-FDFA-4DD6-BF48-B028D26CADE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34977070-7394-426E-B661-2CF2C71EA8B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58BA3157-0178-405D-B346-FFB9DBFADBB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CC9FCD86-85F1-461B-A6B5-C461A2A08C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BA0FB929-ACDC-43EC-9A54-C08BA09721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33029736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e med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E56C96AC-A525-4996-8F91-3B04F51229E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bilde 2">
            <a:extLst>
              <a:ext uri="{FF2B5EF4-FFF2-40B4-BE49-F238E27FC236}">
                <a16:creationId xmlns:a16="http://schemas.microsoft.com/office/drawing/2014/main" id="{8AB7A88B-7E7E-4A56-8569-EED8170E164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b-NO"/>
          </a:p>
        </p:txBody>
      </p:sp>
      <p:sp>
        <p:nvSpPr>
          <p:cNvPr id="4" name="Plassholder for tekst 3">
            <a:extLst>
              <a:ext uri="{FF2B5EF4-FFF2-40B4-BE49-F238E27FC236}">
                <a16:creationId xmlns:a16="http://schemas.microsoft.com/office/drawing/2014/main" id="{EB790CD5-A858-416B-A7E0-14AA3D50FC7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nb-NO"/>
              <a:t>Rediger tekststiler i malen</a:t>
            </a:r>
          </a:p>
        </p:txBody>
      </p:sp>
      <p:sp>
        <p:nvSpPr>
          <p:cNvPr id="5" name="Plassholder for dato 4">
            <a:extLst>
              <a:ext uri="{FF2B5EF4-FFF2-40B4-BE49-F238E27FC236}">
                <a16:creationId xmlns:a16="http://schemas.microsoft.com/office/drawing/2014/main" id="{4447F806-78D8-4686-94BA-C0006B04C1E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6" name="Plassholder for bunntekst 5">
            <a:extLst>
              <a:ext uri="{FF2B5EF4-FFF2-40B4-BE49-F238E27FC236}">
                <a16:creationId xmlns:a16="http://schemas.microsoft.com/office/drawing/2014/main" id="{418C6093-B225-47E3-9EA1-C7AC5A2528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b-NO"/>
          </a:p>
        </p:txBody>
      </p:sp>
      <p:sp>
        <p:nvSpPr>
          <p:cNvPr id="7" name="Plassholder for lysbildenummer 6">
            <a:extLst>
              <a:ext uri="{FF2B5EF4-FFF2-40B4-BE49-F238E27FC236}">
                <a16:creationId xmlns:a16="http://schemas.microsoft.com/office/drawing/2014/main" id="{5071CC7E-774D-49C6-9E98-471A98CEBB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1673560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ssholder for tittel 1">
            <a:extLst>
              <a:ext uri="{FF2B5EF4-FFF2-40B4-BE49-F238E27FC236}">
                <a16:creationId xmlns:a16="http://schemas.microsoft.com/office/drawing/2014/main" id="{DF5AADE0-5189-4C6C-B554-402685EB660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b-NO"/>
              <a:t>Klikk for å redigere tittelstil</a:t>
            </a:r>
          </a:p>
        </p:txBody>
      </p:sp>
      <p:sp>
        <p:nvSpPr>
          <p:cNvPr id="3" name="Plassholder for tekst 2">
            <a:extLst>
              <a:ext uri="{FF2B5EF4-FFF2-40B4-BE49-F238E27FC236}">
                <a16:creationId xmlns:a16="http://schemas.microsoft.com/office/drawing/2014/main" id="{37AB3A97-74C0-482A-B506-C451186EAFC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b-NO"/>
              <a:t>Rediger tekststiler i malen</a:t>
            </a:r>
          </a:p>
          <a:p>
            <a:pPr lvl="1"/>
            <a:r>
              <a:rPr lang="nb-NO"/>
              <a:t>Andre nivå</a:t>
            </a:r>
          </a:p>
          <a:p>
            <a:pPr lvl="2"/>
            <a:r>
              <a:rPr lang="nb-NO"/>
              <a:t>Tredje nivå</a:t>
            </a:r>
          </a:p>
          <a:p>
            <a:pPr lvl="3"/>
            <a:r>
              <a:rPr lang="nb-NO"/>
              <a:t>Fjerde nivå</a:t>
            </a:r>
          </a:p>
          <a:p>
            <a:pPr lvl="4"/>
            <a:r>
              <a:rPr lang="nb-NO"/>
              <a:t>Femte nivå</a:t>
            </a:r>
          </a:p>
        </p:txBody>
      </p:sp>
      <p:sp>
        <p:nvSpPr>
          <p:cNvPr id="4" name="Plassholder for dato 3">
            <a:extLst>
              <a:ext uri="{FF2B5EF4-FFF2-40B4-BE49-F238E27FC236}">
                <a16:creationId xmlns:a16="http://schemas.microsoft.com/office/drawing/2014/main" id="{74C562BF-1A2E-4A49-AD19-EAEF1DB7E693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FCBACE-0681-44D4-BC5B-9F5E850E760A}" type="datetimeFigureOut">
              <a:rPr lang="nb-NO" smtClean="0"/>
              <a:t>10.11.2021</a:t>
            </a:fld>
            <a:endParaRPr lang="nb-NO"/>
          </a:p>
        </p:txBody>
      </p:sp>
      <p:sp>
        <p:nvSpPr>
          <p:cNvPr id="5" name="Plassholder for bunntekst 4">
            <a:extLst>
              <a:ext uri="{FF2B5EF4-FFF2-40B4-BE49-F238E27FC236}">
                <a16:creationId xmlns:a16="http://schemas.microsoft.com/office/drawing/2014/main" id="{2A7429E5-237F-47D0-81CE-4DE057C031D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b-NO"/>
          </a:p>
        </p:txBody>
      </p:sp>
      <p:sp>
        <p:nvSpPr>
          <p:cNvPr id="6" name="Plassholder for lysbildenummer 5">
            <a:extLst>
              <a:ext uri="{FF2B5EF4-FFF2-40B4-BE49-F238E27FC236}">
                <a16:creationId xmlns:a16="http://schemas.microsoft.com/office/drawing/2014/main" id="{20E49EF5-713F-4EDF-A4B4-7733C73E9709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52779-6812-46EA-976C-5B883DAF76DA}" type="slidenum">
              <a:rPr lang="nb-NO" smtClean="0"/>
              <a:t>‹#›</a:t>
            </a:fld>
            <a:endParaRPr lang="nb-NO"/>
          </a:p>
        </p:txBody>
      </p:sp>
    </p:spTree>
    <p:extLst>
      <p:ext uri="{BB962C8B-B14F-4D97-AF65-F5344CB8AC3E}">
        <p14:creationId xmlns:p14="http://schemas.microsoft.com/office/powerpoint/2010/main" val="42450151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b-N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hyperlink" Target="https://s3-eu-west-1.amazonaws.com/turistforeningen/files/03a15e7f109108a48e4c9bd45705b0c3331094df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s3-eu-west-1.amazonaws.com/turistforeningen/files/03a15e7f109108a48e4c9bd45705b0c3331094df.pdf" TargetMode="External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nb-NO" dirty="0"/>
              <a:t>Flora Turlag </a:t>
            </a:r>
            <a:r>
              <a:rPr lang="nn-NO" dirty="0"/>
              <a:t>turleiarsamling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r>
              <a:rPr lang="nb-NO" sz="3200" dirty="0"/>
              <a:t>04.11.21</a:t>
            </a:r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</p:spTree>
    <p:extLst>
      <p:ext uri="{BB962C8B-B14F-4D97-AF65-F5344CB8AC3E}">
        <p14:creationId xmlns:p14="http://schemas.microsoft.com/office/powerpoint/2010/main" val="40296952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00"/>
            <a:ext cx="9144000" cy="895100"/>
          </a:xfrm>
        </p:spPr>
        <p:txBody>
          <a:bodyPr>
            <a:normAutofit fontScale="90000"/>
          </a:bodyPr>
          <a:lstStyle/>
          <a:p>
            <a:r>
              <a:rPr lang="nb-NO" dirty="0"/>
              <a:t>Flora Turlag </a:t>
            </a:r>
            <a:r>
              <a:rPr lang="nn-NO" dirty="0"/>
              <a:t>turleiarsamling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endParaRPr lang="nb-NO" sz="3200" dirty="0"/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pic>
        <p:nvPicPr>
          <p:cNvPr id="9" name="Bilde 8">
            <a:extLst>
              <a:ext uri="{FF2B5EF4-FFF2-40B4-BE49-F238E27FC236}">
                <a16:creationId xmlns:a16="http://schemas.microsoft.com/office/drawing/2014/main" id="{7CCB1D98-638E-4F78-96A0-6349B18C328E}"/>
              </a:ext>
            </a:extLst>
          </p:cNvPr>
          <p:cNvPicPr/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1" y="1600198"/>
            <a:ext cx="10451432" cy="4368801"/>
          </a:xfrm>
          <a:prstGeom prst="rect">
            <a:avLst/>
          </a:prstGeom>
          <a:noFill/>
          <a:ln>
            <a:noFill/>
          </a:ln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A4800A55-3E5B-4279-8E4A-CD37DCB0E7D3}"/>
              </a:ext>
            </a:extLst>
          </p:cNvPr>
          <p:cNvSpPr txBox="1"/>
          <p:nvPr/>
        </p:nvSpPr>
        <p:spPr>
          <a:xfrm>
            <a:off x="2926081" y="1072900"/>
            <a:ext cx="6627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b="1">
                <a:solidFill>
                  <a:srgbClr val="333333"/>
                </a:solidFill>
                <a:latin typeface="georgia" panose="02040502050405020303" pitchFamily="18" charset="0"/>
              </a:rPr>
              <a:t>2. Turleiar sine oppgaver, kurs, kompetanse og ansvar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61440241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00"/>
            <a:ext cx="9144000" cy="895100"/>
          </a:xfrm>
        </p:spPr>
        <p:txBody>
          <a:bodyPr>
            <a:normAutofit fontScale="90000"/>
          </a:bodyPr>
          <a:lstStyle/>
          <a:p>
            <a:r>
              <a:rPr lang="nb-NO" dirty="0"/>
              <a:t>Flora Turlag </a:t>
            </a:r>
            <a:r>
              <a:rPr lang="nn-NO" dirty="0"/>
              <a:t>turleiarsamling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endParaRPr lang="nb-NO" sz="3200" dirty="0"/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6E0C38C2-7986-4A07-9E6D-05DD975D8C3F}"/>
              </a:ext>
            </a:extLst>
          </p:cNvPr>
          <p:cNvSpPr txBox="1"/>
          <p:nvPr/>
        </p:nvSpPr>
        <p:spPr>
          <a:xfrm>
            <a:off x="697832" y="2024037"/>
            <a:ext cx="91440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b="1"/>
              <a:t>3.4 	Mediehandtering </a:t>
            </a:r>
            <a:endParaRPr lang="nb-NO" b="1"/>
          </a:p>
          <a:p>
            <a:r>
              <a:rPr lang="nn-NO"/>
              <a:t>Det er i utgangspunktet leiaren i Flora Turlag som gir uttalar om hendinga/situasjonen til media.  </a:t>
            </a:r>
            <a:endParaRPr lang="nb-NO"/>
          </a:p>
          <a:p>
            <a:r>
              <a:rPr lang="nn-NO"/>
              <a:t> </a:t>
            </a:r>
            <a:endParaRPr lang="nb-NO"/>
          </a:p>
          <a:p>
            <a:r>
              <a:rPr lang="nn-NO"/>
              <a:t>Ut frå ei konkret vurdering i den enkelte situasjonen, kan styret utpeike ein annan person til å gjere dette. Dette kan t.d. vere nødvendig for å ivareta leiaroppgåva i kriseleiinga.  </a:t>
            </a:r>
            <a:endParaRPr lang="nb-NO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80BE3B92-D46F-4AAD-9E33-1F8A9DF20109}"/>
              </a:ext>
            </a:extLst>
          </p:cNvPr>
          <p:cNvSpPr txBox="1"/>
          <p:nvPr/>
        </p:nvSpPr>
        <p:spPr>
          <a:xfrm>
            <a:off x="457200" y="4100874"/>
            <a:ext cx="10308207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800" b="1" dirty="0">
                <a:solidFill>
                  <a:srgbClr val="FF0000"/>
                </a:solidFill>
              </a:rPr>
              <a:t>Husk! Ingen må få ta bilder eller sende ut informasjon om hendinga!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CDFC8D65-512F-4074-8EB7-570F354B2D7B}"/>
              </a:ext>
            </a:extLst>
          </p:cNvPr>
          <p:cNvSpPr txBox="1"/>
          <p:nvPr/>
        </p:nvSpPr>
        <p:spPr>
          <a:xfrm>
            <a:off x="2367815" y="1170285"/>
            <a:ext cx="6627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b="1">
                <a:solidFill>
                  <a:srgbClr val="333333"/>
                </a:solidFill>
                <a:latin typeface="georgia" panose="02040502050405020303" pitchFamily="18" charset="0"/>
              </a:rPr>
              <a:t>2. Turleiar sine oppgaver, kurs, kompetanse og ansvar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516245490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491340" y="137578"/>
            <a:ext cx="9144000" cy="895100"/>
          </a:xfrm>
        </p:spPr>
        <p:txBody>
          <a:bodyPr>
            <a:normAutofit/>
          </a:bodyPr>
          <a:lstStyle/>
          <a:p>
            <a:r>
              <a:rPr lang="nb-NO" sz="3200" b="1" dirty="0"/>
              <a:t>Kva kompetanse </a:t>
            </a:r>
            <a:r>
              <a:rPr lang="nn-NO" sz="3200" b="1" dirty="0"/>
              <a:t>gjer</a:t>
            </a:r>
            <a:r>
              <a:rPr lang="nb-NO" sz="3200" b="1" dirty="0"/>
              <a:t> dei ulike kursa</a:t>
            </a:r>
            <a:endParaRPr lang="nn-NO" sz="3200" b="1" dirty="0"/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772883" y="2589128"/>
            <a:ext cx="11168743" cy="711200"/>
          </a:xfrm>
        </p:spPr>
        <p:txBody>
          <a:bodyPr>
            <a:normAutofit lnSpcReduction="10000"/>
          </a:bodyPr>
          <a:lstStyle/>
          <a:p>
            <a:pPr algn="l"/>
            <a:r>
              <a:rPr lang="nb-NO" sz="1800" b="1" i="0" cap="all" dirty="0">
                <a:solidFill>
                  <a:srgbClr val="222222"/>
                </a:solidFill>
                <a:effectLst/>
                <a:latin typeface="DTL Nobel"/>
              </a:rPr>
              <a:t>GRUNNLEGGENDE TURLEDERKURS</a:t>
            </a:r>
          </a:p>
          <a:p>
            <a:pPr algn="l"/>
            <a:r>
              <a:rPr lang="nb-NO" sz="1800" b="0" i="0" dirty="0">
                <a:solidFill>
                  <a:srgbClr val="222222"/>
                </a:solidFill>
                <a:effectLst/>
                <a:latin typeface="DTL Nobel"/>
              </a:rPr>
              <a:t>Som grunnleggende turleder er du kvalifisert til å lede turer i lavlandet på sti og vei, hovedsakelig på sommerstid. </a:t>
            </a:r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17" name="TekstSylinder 16">
            <a:extLst>
              <a:ext uri="{FF2B5EF4-FFF2-40B4-BE49-F238E27FC236}">
                <a16:creationId xmlns:a16="http://schemas.microsoft.com/office/drawing/2014/main" id="{6A23D26C-965E-44E2-BCD0-12DF2A055EA2}"/>
              </a:ext>
            </a:extLst>
          </p:cNvPr>
          <p:cNvSpPr txBox="1"/>
          <p:nvPr/>
        </p:nvSpPr>
        <p:spPr>
          <a:xfrm>
            <a:off x="772883" y="807711"/>
            <a:ext cx="8218715" cy="120032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b-NO" b="1" i="0" cap="all" dirty="0">
                <a:solidFill>
                  <a:srgbClr val="222222"/>
                </a:solidFill>
                <a:effectLst/>
                <a:latin typeface="DTL Nobel"/>
              </a:rPr>
              <a:t>DNT AMBASSADØRKURS</a:t>
            </a:r>
          </a:p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DTL Nobel"/>
              </a:rPr>
              <a:t>Ambassadørkurset er første trinn i turlederstigen, og er obligatorisk for alle turledere. Ambassadørkurset gir en innføring i DNT, kjernetilbud og verdier.</a:t>
            </a:r>
          </a:p>
          <a:p>
            <a:pPr algn="l"/>
            <a:endParaRPr lang="nb-NO" b="0" i="0" dirty="0">
              <a:solidFill>
                <a:srgbClr val="222222"/>
              </a:solidFill>
              <a:effectLst/>
              <a:latin typeface="DTL Nobel"/>
            </a:endParaRPr>
          </a:p>
        </p:txBody>
      </p:sp>
      <p:sp>
        <p:nvSpPr>
          <p:cNvPr id="19" name="TekstSylinder 18">
            <a:extLst>
              <a:ext uri="{FF2B5EF4-FFF2-40B4-BE49-F238E27FC236}">
                <a16:creationId xmlns:a16="http://schemas.microsoft.com/office/drawing/2014/main" id="{3B6FA5E6-196F-43B1-AB95-1C0BF150D990}"/>
              </a:ext>
            </a:extLst>
          </p:cNvPr>
          <p:cNvSpPr txBox="1"/>
          <p:nvPr/>
        </p:nvSpPr>
        <p:spPr>
          <a:xfrm>
            <a:off x="740222" y="3243102"/>
            <a:ext cx="10885714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b-NO" b="1" i="0" cap="all" dirty="0">
                <a:solidFill>
                  <a:srgbClr val="222222"/>
                </a:solidFill>
                <a:effectLst/>
                <a:latin typeface="DTL Nobel"/>
              </a:rPr>
              <a:t>SOMMERTURLEDERKURS</a:t>
            </a:r>
          </a:p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DTL Nobel"/>
              </a:rPr>
              <a:t>En sommerturleder i DNT kan ta med seg et turfølge på fjellet i sommerhalvåret, også i krevende terreng. Turene arrangeres gjerne med overnatting på DNT-hytter. </a:t>
            </a:r>
          </a:p>
        </p:txBody>
      </p:sp>
      <p:sp>
        <p:nvSpPr>
          <p:cNvPr id="21" name="TekstSylinder 20">
            <a:extLst>
              <a:ext uri="{FF2B5EF4-FFF2-40B4-BE49-F238E27FC236}">
                <a16:creationId xmlns:a16="http://schemas.microsoft.com/office/drawing/2014/main" id="{2C65D48E-CF7F-4937-A5B4-ABC154B19550}"/>
              </a:ext>
            </a:extLst>
          </p:cNvPr>
          <p:cNvSpPr txBox="1"/>
          <p:nvPr/>
        </p:nvSpPr>
        <p:spPr>
          <a:xfrm>
            <a:off x="772883" y="4195754"/>
            <a:ext cx="10580914" cy="64633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b-NO" b="1" i="0" cap="all" dirty="0">
                <a:solidFill>
                  <a:srgbClr val="222222"/>
                </a:solidFill>
                <a:effectLst/>
                <a:latin typeface="DTL Nobel"/>
              </a:rPr>
              <a:t>VINTERTURLEDERKURS</a:t>
            </a:r>
          </a:p>
          <a:p>
            <a:pPr algn="l"/>
            <a:r>
              <a:rPr lang="nb-NO" b="0" i="0" dirty="0">
                <a:solidFill>
                  <a:srgbClr val="222222"/>
                </a:solidFill>
                <a:effectLst/>
                <a:latin typeface="DTL Nobel"/>
              </a:rPr>
              <a:t>En vinterturleder i DNT kan lede turer på høyfjellet i vinterhalvåret, også i krevende terreng. </a:t>
            </a:r>
          </a:p>
        </p:txBody>
      </p:sp>
      <p:sp>
        <p:nvSpPr>
          <p:cNvPr id="23" name="TekstSylinder 22">
            <a:extLst>
              <a:ext uri="{FF2B5EF4-FFF2-40B4-BE49-F238E27FC236}">
                <a16:creationId xmlns:a16="http://schemas.microsoft.com/office/drawing/2014/main" id="{FF430902-6339-484F-9B33-9075FCCF4222}"/>
              </a:ext>
            </a:extLst>
          </p:cNvPr>
          <p:cNvSpPr txBox="1"/>
          <p:nvPr/>
        </p:nvSpPr>
        <p:spPr>
          <a:xfrm>
            <a:off x="772883" y="1670213"/>
            <a:ext cx="11168743" cy="92333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nb-NO" b="1" i="0" dirty="0">
                <a:solidFill>
                  <a:srgbClr val="222222"/>
                </a:solidFill>
                <a:effectLst/>
                <a:latin typeface="DTL Nobel"/>
              </a:rPr>
              <a:t>NÆRTURLEDERKURS</a:t>
            </a:r>
          </a:p>
          <a:p>
            <a:pPr algn="l"/>
            <a:r>
              <a:rPr lang="nb-NO" b="0" i="0" dirty="0">
                <a:solidFill>
                  <a:srgbClr val="000000"/>
                </a:solidFill>
                <a:effectLst/>
                <a:latin typeface="DTL Nobel"/>
              </a:rPr>
              <a:t>Kurset har en varighet på 4 timer og</a:t>
            </a:r>
            <a:r>
              <a:rPr lang="nb-NO" b="1" i="0" dirty="0">
                <a:solidFill>
                  <a:srgbClr val="000000"/>
                </a:solidFill>
                <a:effectLst/>
                <a:latin typeface="DTL Nobel"/>
              </a:rPr>
              <a:t> </a:t>
            </a:r>
            <a:r>
              <a:rPr lang="nb-NO" b="0" i="0" dirty="0">
                <a:solidFill>
                  <a:srgbClr val="000000"/>
                </a:solidFill>
                <a:effectLst/>
                <a:latin typeface="DTL Nobel"/>
              </a:rPr>
              <a:t>er et kurs som kvalifiserer til å lede kortere dagsturer, opptil fem timer, i områder hvor nærturleder er lokalkjent.</a:t>
            </a:r>
            <a:r>
              <a:rPr lang="nb-NO" b="0" i="0" dirty="0">
                <a:solidFill>
                  <a:srgbClr val="222222"/>
                </a:solidFill>
                <a:effectLst/>
                <a:latin typeface="DTL Nobel"/>
              </a:rPr>
              <a:t> </a:t>
            </a:r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EE9295B5-1F13-4EAA-8CFC-E02BC4C4BD8B}"/>
              </a:ext>
            </a:extLst>
          </p:cNvPr>
          <p:cNvSpPr txBox="1"/>
          <p:nvPr/>
        </p:nvSpPr>
        <p:spPr>
          <a:xfrm>
            <a:off x="2271564" y="108256"/>
            <a:ext cx="65678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  <a:t>2. Turleiar sine oppgaver, kurs, kompetanse og ansvar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21548305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00"/>
            <a:ext cx="9144000" cy="895100"/>
          </a:xfrm>
        </p:spPr>
        <p:txBody>
          <a:bodyPr>
            <a:normAutofit fontScale="90000"/>
          </a:bodyPr>
          <a:lstStyle/>
          <a:p>
            <a:r>
              <a:rPr lang="nb-NO" dirty="0"/>
              <a:t>Flora Turlag </a:t>
            </a:r>
            <a:r>
              <a:rPr lang="nn-NO" dirty="0"/>
              <a:t>turleiarsamling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endParaRPr lang="nb-NO" sz="3200" dirty="0"/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ED88A6B6-C751-4E0F-9BAF-B94ED6C043D0}"/>
              </a:ext>
            </a:extLst>
          </p:cNvPr>
          <p:cNvSpPr txBox="1"/>
          <p:nvPr/>
        </p:nvSpPr>
        <p:spPr>
          <a:xfrm>
            <a:off x="810127" y="1105334"/>
            <a:ext cx="5040547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400" b="1" dirty="0"/>
              <a:t>3.	 Gjennomgang aktivitetar 2021</a:t>
            </a:r>
          </a:p>
          <a:p>
            <a:endParaRPr lang="nn-NO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03883982-5FED-46CE-AC26-34E2A3035485}"/>
              </a:ext>
            </a:extLst>
          </p:cNvPr>
          <p:cNvSpPr txBox="1"/>
          <p:nvPr/>
        </p:nvSpPr>
        <p:spPr>
          <a:xfrm>
            <a:off x="1867810" y="1754826"/>
            <a:ext cx="5991726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800" dirty="0"/>
              <a:t>Flora Turlag Hjemmeside!</a:t>
            </a:r>
          </a:p>
          <a:p>
            <a:r>
              <a:rPr lang="nb-NO" sz="4800" u="sng" dirty="0"/>
              <a:t>https://flora.dnt.no/</a:t>
            </a:r>
          </a:p>
        </p:txBody>
      </p:sp>
    </p:spTree>
    <p:extLst>
      <p:ext uri="{BB962C8B-B14F-4D97-AF65-F5344CB8AC3E}">
        <p14:creationId xmlns:p14="http://schemas.microsoft.com/office/powerpoint/2010/main" val="346515213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00"/>
            <a:ext cx="9144000" cy="895100"/>
          </a:xfrm>
        </p:spPr>
        <p:txBody>
          <a:bodyPr>
            <a:normAutofit fontScale="90000"/>
          </a:bodyPr>
          <a:lstStyle/>
          <a:p>
            <a:r>
              <a:rPr lang="nb-NO" dirty="0"/>
              <a:t>Flora Turlag </a:t>
            </a:r>
            <a:r>
              <a:rPr lang="nn-NO" dirty="0"/>
              <a:t>turleiarsamling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endParaRPr lang="nb-NO" sz="3200" dirty="0"/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ED88A6B6-C751-4E0F-9BAF-B94ED6C043D0}"/>
              </a:ext>
            </a:extLst>
          </p:cNvPr>
          <p:cNvSpPr txBox="1"/>
          <p:nvPr/>
        </p:nvSpPr>
        <p:spPr>
          <a:xfrm>
            <a:off x="790877" y="1968137"/>
            <a:ext cx="514596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400" dirty="0"/>
              <a:t> </a:t>
            </a:r>
            <a:r>
              <a:rPr lang="nn-NO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4. Forslag til turprogram 2022 </a:t>
            </a:r>
            <a:endParaRPr lang="nn-NO" sz="2400" dirty="0"/>
          </a:p>
        </p:txBody>
      </p:sp>
    </p:spTree>
    <p:extLst>
      <p:ext uri="{BB962C8B-B14F-4D97-AF65-F5344CB8AC3E}">
        <p14:creationId xmlns:p14="http://schemas.microsoft.com/office/powerpoint/2010/main" val="334139539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00"/>
            <a:ext cx="9144000" cy="895100"/>
          </a:xfrm>
        </p:spPr>
        <p:txBody>
          <a:bodyPr>
            <a:normAutofit fontScale="90000"/>
          </a:bodyPr>
          <a:lstStyle/>
          <a:p>
            <a:r>
              <a:rPr lang="nb-NO" dirty="0"/>
              <a:t>Flora Turlag </a:t>
            </a:r>
            <a:r>
              <a:rPr lang="nn-NO" dirty="0"/>
              <a:t>turleiarsamling</a:t>
            </a:r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ED88A6B6-C751-4E0F-9BAF-B94ED6C043D0}"/>
              </a:ext>
            </a:extLst>
          </p:cNvPr>
          <p:cNvSpPr txBox="1"/>
          <p:nvPr/>
        </p:nvSpPr>
        <p:spPr>
          <a:xfrm>
            <a:off x="596747" y="2552548"/>
            <a:ext cx="1007125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5.	 Pause (kaffi, kanelsnurrar, twist) </a:t>
            </a:r>
          </a:p>
        </p:txBody>
      </p:sp>
    </p:spTree>
    <p:extLst>
      <p:ext uri="{BB962C8B-B14F-4D97-AF65-F5344CB8AC3E}">
        <p14:creationId xmlns:p14="http://schemas.microsoft.com/office/powerpoint/2010/main" val="12361705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00"/>
            <a:ext cx="9144000" cy="895100"/>
          </a:xfrm>
        </p:spPr>
        <p:txBody>
          <a:bodyPr>
            <a:normAutofit fontScale="90000"/>
          </a:bodyPr>
          <a:lstStyle/>
          <a:p>
            <a:r>
              <a:rPr lang="nb-NO" dirty="0"/>
              <a:t>Flora Turlag </a:t>
            </a:r>
            <a:r>
              <a:rPr lang="nn-NO" dirty="0"/>
              <a:t>turleiarsamling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endParaRPr lang="nb-NO" sz="3200" dirty="0"/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0D4DB033-3F4F-414E-8D10-8B0866AC7375}"/>
              </a:ext>
            </a:extLst>
          </p:cNvPr>
          <p:cNvSpPr txBox="1"/>
          <p:nvPr/>
        </p:nvSpPr>
        <p:spPr>
          <a:xfrm>
            <a:off x="1720515" y="2771041"/>
            <a:ext cx="7981750" cy="83099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nn-NO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6. Kurs i regi av Sogn og Fjordane Turlag for dei som er turleiar eller har ansvar for turar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4069431050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00"/>
            <a:ext cx="9144000" cy="895100"/>
          </a:xfrm>
        </p:spPr>
        <p:txBody>
          <a:bodyPr>
            <a:normAutofit fontScale="90000"/>
          </a:bodyPr>
          <a:lstStyle/>
          <a:p>
            <a:r>
              <a:rPr lang="nb-NO" dirty="0"/>
              <a:t>Flora Turlag </a:t>
            </a:r>
            <a:r>
              <a:rPr lang="nn-NO" dirty="0"/>
              <a:t>turleiarsamling</a:t>
            </a:r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A4AD86E4-EC4A-40D2-9AB0-A087C24F4564}"/>
              </a:ext>
            </a:extLst>
          </p:cNvPr>
          <p:cNvSpPr txBox="1"/>
          <p:nvPr/>
        </p:nvSpPr>
        <p:spPr>
          <a:xfrm>
            <a:off x="1097280" y="1867301"/>
            <a:ext cx="484299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7. Nytt frå DNT til turleiarane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46815489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00"/>
            <a:ext cx="9144000" cy="895100"/>
          </a:xfrm>
        </p:spPr>
        <p:txBody>
          <a:bodyPr>
            <a:normAutofit fontScale="90000"/>
          </a:bodyPr>
          <a:lstStyle/>
          <a:p>
            <a:r>
              <a:rPr lang="nb-NO" dirty="0"/>
              <a:t>Flora Turlag </a:t>
            </a:r>
            <a:r>
              <a:rPr lang="nn-NO" dirty="0"/>
              <a:t>turleiarsamling</a:t>
            </a:r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5" name="TekstSylinder 4">
            <a:extLst>
              <a:ext uri="{FF2B5EF4-FFF2-40B4-BE49-F238E27FC236}">
                <a16:creationId xmlns:a16="http://schemas.microsoft.com/office/drawing/2014/main" id="{ED88A6B6-C751-4E0F-9BAF-B94ED6C043D0}"/>
              </a:ext>
            </a:extLst>
          </p:cNvPr>
          <p:cNvSpPr txBox="1"/>
          <p:nvPr/>
        </p:nvSpPr>
        <p:spPr>
          <a:xfrm>
            <a:off x="596747" y="1463041"/>
            <a:ext cx="11368324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br>
              <a:rPr lang="nn-NO" sz="2400" b="1" dirty="0"/>
            </a:br>
            <a:r>
              <a:rPr lang="nn-NO" sz="2400" b="1" dirty="0"/>
              <a:t>a.	Kurs behov, kartlegging; Ambassadørkurs, turleiar/nærturleiarkurs, førstehjelp, 	skred, padling, kart og kompass / GPS, eller andre?</a:t>
            </a:r>
          </a:p>
          <a:p>
            <a:br>
              <a:rPr lang="nn-NO" b="1" dirty="0"/>
            </a:br>
            <a:endParaRPr lang="nn-NO" b="1" dirty="0"/>
          </a:p>
          <a:p>
            <a:endParaRPr lang="nn-NO" b="1" dirty="0"/>
          </a:p>
          <a:p>
            <a:endParaRPr lang="nn-NO" b="1" dirty="0"/>
          </a:p>
        </p:txBody>
      </p:sp>
      <p:sp>
        <p:nvSpPr>
          <p:cNvPr id="7" name="TekstSylinder 6">
            <a:extLst>
              <a:ext uri="{FF2B5EF4-FFF2-40B4-BE49-F238E27FC236}">
                <a16:creationId xmlns:a16="http://schemas.microsoft.com/office/drawing/2014/main" id="{654C887F-2E33-40D1-BEDE-055A934F0F64}"/>
              </a:ext>
            </a:extLst>
          </p:cNvPr>
          <p:cNvSpPr txBox="1"/>
          <p:nvPr/>
        </p:nvSpPr>
        <p:spPr>
          <a:xfrm>
            <a:off x="596747" y="1019530"/>
            <a:ext cx="214834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400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8. Eventuelt</a:t>
            </a:r>
            <a:r>
              <a:rPr lang="nb-NO" dirty="0"/>
              <a:t>.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F749B24B-64CF-444E-B4E4-D9EC091FA685}"/>
              </a:ext>
            </a:extLst>
          </p:cNvPr>
          <p:cNvSpPr txBox="1"/>
          <p:nvPr/>
        </p:nvSpPr>
        <p:spPr>
          <a:xfrm>
            <a:off x="596747" y="3454349"/>
            <a:ext cx="571316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400" b="1" dirty="0"/>
              <a:t>c.	 Oppsummering / Avslutning (21:00</a:t>
            </a:r>
            <a:r>
              <a:rPr lang="nn-NO" dirty="0"/>
              <a:t>)</a:t>
            </a:r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A87E5963-9953-445B-B2A7-1DB46F054DC5}"/>
              </a:ext>
            </a:extLst>
          </p:cNvPr>
          <p:cNvSpPr txBox="1"/>
          <p:nvPr/>
        </p:nvSpPr>
        <p:spPr>
          <a:xfrm>
            <a:off x="596747" y="2714764"/>
            <a:ext cx="407470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400" b="1" dirty="0"/>
              <a:t>b.	Ordet fritt – spørsmål? </a:t>
            </a:r>
          </a:p>
        </p:txBody>
      </p:sp>
    </p:spTree>
    <p:extLst>
      <p:ext uri="{BB962C8B-B14F-4D97-AF65-F5344CB8AC3E}">
        <p14:creationId xmlns:p14="http://schemas.microsoft.com/office/powerpoint/2010/main" val="26210001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00"/>
            <a:ext cx="9144000" cy="895100"/>
          </a:xfrm>
        </p:spPr>
        <p:txBody>
          <a:bodyPr>
            <a:normAutofit fontScale="90000"/>
          </a:bodyPr>
          <a:lstStyle/>
          <a:p>
            <a:r>
              <a:rPr lang="nb-NO" dirty="0"/>
              <a:t>Flora Turlag </a:t>
            </a:r>
            <a:r>
              <a:rPr lang="nn-NO" dirty="0"/>
              <a:t>turleiarsamling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endParaRPr lang="nb-NO" sz="3200" dirty="0"/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4" name="TekstSylinder 3">
            <a:extLst>
              <a:ext uri="{FF2B5EF4-FFF2-40B4-BE49-F238E27FC236}">
                <a16:creationId xmlns:a16="http://schemas.microsoft.com/office/drawing/2014/main" id="{E5DCED3A-4045-4CC7-8952-A6FFD47EDC60}"/>
              </a:ext>
            </a:extLst>
          </p:cNvPr>
          <p:cNvSpPr txBox="1"/>
          <p:nvPr/>
        </p:nvSpPr>
        <p:spPr>
          <a:xfrm>
            <a:off x="427706" y="827474"/>
            <a:ext cx="2192588" cy="120032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b="1" dirty="0"/>
              <a:t>Velkommen alle!</a:t>
            </a:r>
          </a:p>
          <a:p>
            <a:r>
              <a:rPr lang="nb-NO" b="1" dirty="0"/>
              <a:t>HMS orientering!</a:t>
            </a:r>
            <a:br>
              <a:rPr lang="nb-NO" b="1" dirty="0"/>
            </a:br>
            <a:endParaRPr lang="nb-NO" b="1" dirty="0"/>
          </a:p>
          <a:p>
            <a:r>
              <a:rPr lang="nb-NO" b="1" u="sng" dirty="0"/>
              <a:t>Program for kvelden</a:t>
            </a:r>
            <a:r>
              <a:rPr lang="nb-NO" u="sng" dirty="0"/>
              <a:t>:</a:t>
            </a:r>
          </a:p>
        </p:txBody>
      </p:sp>
      <p:sp>
        <p:nvSpPr>
          <p:cNvPr id="5" name="TekstSylinder 4">
            <a:extLst>
              <a:ext uri="{FF2B5EF4-FFF2-40B4-BE49-F238E27FC236}">
                <a16:creationId xmlns:a16="http://schemas.microsoft.com/office/drawing/2014/main" id="{ED88A6B6-C751-4E0F-9BAF-B94ED6C043D0}"/>
              </a:ext>
            </a:extLst>
          </p:cNvPr>
          <p:cNvSpPr txBox="1"/>
          <p:nvPr/>
        </p:nvSpPr>
        <p:spPr>
          <a:xfrm>
            <a:off x="312821" y="2056686"/>
            <a:ext cx="11518232" cy="48013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057275" algn="l"/>
            <a:r>
              <a:rPr lang="nb-NO" b="1" dirty="0"/>
              <a:t>1</a:t>
            </a:r>
            <a:r>
              <a:rPr lang="nb-NO" dirty="0"/>
              <a:t>.</a:t>
            </a:r>
            <a:r>
              <a:rPr lang="nn-NO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 Velkommen </a:t>
            </a:r>
            <a:r>
              <a:rPr lang="nn-NO" sz="140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(Anders)</a:t>
            </a:r>
            <a:br>
              <a:rPr lang="nn-NO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</a:br>
            <a:endParaRPr lang="nn-NO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1057275" algn="l"/>
            <a: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  <a:t>2. Turleiar sine oppgaver, kurs, kompetanse og ansvar </a:t>
            </a:r>
            <a:r>
              <a:rPr lang="nn-NO" sz="180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(</a:t>
            </a:r>
            <a:r>
              <a:rPr lang="nn-NO" sz="140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Anders)</a:t>
            </a:r>
            <a:b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</a:br>
            <a:endParaRPr lang="nn-NO" b="1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1057275" algn="l"/>
            <a: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  <a:t>3</a:t>
            </a:r>
            <a:r>
              <a:rPr lang="nn-NO" dirty="0">
                <a:solidFill>
                  <a:srgbClr val="333333"/>
                </a:solidFill>
                <a:latin typeface="georgia" panose="02040502050405020303" pitchFamily="18" charset="0"/>
              </a:rPr>
              <a:t>. </a:t>
            </a:r>
            <a:r>
              <a:rPr lang="nn-NO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Gjennomgang av turar 2021- kva har vore gjennomført og kva ikkje. 	Fastlandsturar, øyaturar, padleturar. </a:t>
            </a:r>
            <a:r>
              <a:rPr lang="nn-NO" sz="140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(Astrid, Signe, Kari-Anne)</a:t>
            </a:r>
            <a:br>
              <a:rPr lang="nn-NO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</a:br>
            <a:endParaRPr lang="nn-NO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1057275" algn="l"/>
            <a:r>
              <a:rPr lang="nn-NO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4. Forslag til turprogram 2022 </a:t>
            </a:r>
            <a:r>
              <a:rPr lang="nn-NO" sz="140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(Astrid)</a:t>
            </a:r>
          </a:p>
          <a:p>
            <a:pPr marL="1057275" algn="l"/>
            <a:b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</a:br>
            <a: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  <a:t>5. Pause (kaffi, </a:t>
            </a:r>
            <a:r>
              <a:rPr lang="nn-NO" b="1" dirty="0" err="1">
                <a:solidFill>
                  <a:srgbClr val="333333"/>
                </a:solidFill>
                <a:latin typeface="georgia" panose="02040502050405020303" pitchFamily="18" charset="0"/>
              </a:rPr>
              <a:t>kanelsnurrer</a:t>
            </a:r>
            <a: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  <a:t>, twist) </a:t>
            </a:r>
            <a:r>
              <a:rPr lang="nn-NO" sz="1400" dirty="0">
                <a:solidFill>
                  <a:srgbClr val="333333"/>
                </a:solidFill>
                <a:latin typeface="georgia" panose="02040502050405020303" pitchFamily="18" charset="0"/>
              </a:rPr>
              <a:t>(Siv)</a:t>
            </a:r>
            <a:br>
              <a:rPr lang="nn-NO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</a:br>
            <a:endParaRPr lang="nn-NO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1057275" algn="l"/>
            <a:r>
              <a:rPr lang="nn-NO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6. Kurs i regi av Sogn og Fjordane Turlag for dei som er turleiar eller har ansvar for turar </a:t>
            </a:r>
            <a:r>
              <a:rPr lang="nn-NO" sz="140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(Astrid)</a:t>
            </a:r>
            <a:br>
              <a:rPr lang="nn-NO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</a:br>
            <a:endParaRPr lang="nn-NO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1057275" algn="l"/>
            <a:r>
              <a:rPr lang="nn-NO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7. Nytt frå DNT til turleiarane </a:t>
            </a:r>
            <a:r>
              <a:rPr lang="nn-NO" sz="180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(</a:t>
            </a:r>
            <a:r>
              <a:rPr lang="nn-NO" sz="140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Astrid</a:t>
            </a:r>
            <a:r>
              <a:rPr lang="nn-NO" sz="180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)</a:t>
            </a:r>
            <a:br>
              <a:rPr lang="nn-NO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</a:br>
            <a:endParaRPr lang="nn-NO" b="0" i="0" dirty="0">
              <a:solidFill>
                <a:srgbClr val="333333"/>
              </a:solidFill>
              <a:effectLst/>
              <a:latin typeface="georgia" panose="02040502050405020303" pitchFamily="18" charset="0"/>
            </a:endParaRPr>
          </a:p>
          <a:p>
            <a:pPr marL="1057275" algn="l"/>
            <a:r>
              <a:rPr lang="nn-NO" b="1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8. Eventuelt </a:t>
            </a:r>
            <a:r>
              <a:rPr lang="nn-NO" sz="1400" i="0" dirty="0">
                <a:solidFill>
                  <a:srgbClr val="333333"/>
                </a:solidFill>
                <a:effectLst/>
                <a:latin typeface="georgia" panose="02040502050405020303" pitchFamily="18" charset="0"/>
              </a:rPr>
              <a:t>(Anders)</a:t>
            </a:r>
          </a:p>
        </p:txBody>
      </p:sp>
    </p:spTree>
    <p:extLst>
      <p:ext uri="{BB962C8B-B14F-4D97-AF65-F5344CB8AC3E}">
        <p14:creationId xmlns:p14="http://schemas.microsoft.com/office/powerpoint/2010/main" val="5168638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endParaRPr lang="nb-NO" sz="3200" dirty="0"/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FE6FA6C3-B842-48A2-B6F8-7CC79B1807B0}"/>
              </a:ext>
            </a:extLst>
          </p:cNvPr>
          <p:cNvSpPr txBox="1"/>
          <p:nvPr/>
        </p:nvSpPr>
        <p:spPr>
          <a:xfrm>
            <a:off x="794085" y="1472148"/>
            <a:ext cx="7900736" cy="37856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VEDLEGG 1 – Tiltakskort turleiar </a:t>
            </a:r>
            <a:endParaRPr lang="nb-NO" sz="2400" dirty="0"/>
          </a:p>
          <a:p>
            <a:r>
              <a:rPr lang="nn-NO" sz="2400" b="1" dirty="0"/>
              <a:t>Før turen: </a:t>
            </a:r>
            <a:endParaRPr lang="nb-NO" sz="2400" dirty="0"/>
          </a:p>
          <a:p>
            <a:pPr lvl="0" fontAlgn="base"/>
            <a:r>
              <a:rPr lang="nn-NO" sz="2400" dirty="0"/>
              <a:t>Vurder annonsering av turen, riktig informasjon.</a:t>
            </a:r>
            <a:br>
              <a:rPr lang="nn-NO" sz="2400" dirty="0"/>
            </a:br>
            <a:r>
              <a:rPr lang="nn-NO" sz="2400" dirty="0"/>
              <a:t>Alltid info om turen på nettsida og Facebook  </a:t>
            </a:r>
            <a:endParaRPr lang="nb-NO" sz="2400" dirty="0"/>
          </a:p>
          <a:p>
            <a:pPr lvl="0" fontAlgn="base"/>
            <a:r>
              <a:rPr lang="nn-NO" sz="2400" dirty="0"/>
              <a:t>Vurder påmelding </a:t>
            </a:r>
            <a:endParaRPr lang="nb-NO" sz="2400" dirty="0"/>
          </a:p>
          <a:p>
            <a:pPr lvl="0" fontAlgn="base"/>
            <a:r>
              <a:rPr lang="nn-NO" sz="2400" b="1" dirty="0"/>
              <a:t>Fyll ut ros-vurderingsskjema  </a:t>
            </a:r>
            <a:endParaRPr lang="nb-NO" sz="2400" b="1" dirty="0"/>
          </a:p>
          <a:p>
            <a:pPr lvl="0" fontAlgn="base"/>
            <a:r>
              <a:rPr lang="nn-NO" sz="2400" dirty="0"/>
              <a:t>Ha alltid med førstehjelpsutstyr </a:t>
            </a:r>
            <a:endParaRPr lang="nb-NO" sz="2400" dirty="0"/>
          </a:p>
          <a:p>
            <a:pPr lvl="0" fontAlgn="base"/>
            <a:r>
              <a:rPr lang="nn-NO" sz="2400" dirty="0"/>
              <a:t>Ha med nødvendig tryggingsutstyr, jf. ros-skjema </a:t>
            </a:r>
            <a:endParaRPr lang="nb-NO" sz="2400" dirty="0"/>
          </a:p>
          <a:p>
            <a:pPr lvl="0" fontAlgn="base"/>
            <a:r>
              <a:rPr lang="nn-NO" sz="2400" dirty="0"/>
              <a:t>Ved avlysingar eller endringar; bruk nettsida og Facebook </a:t>
            </a:r>
            <a:endParaRPr lang="nb-NO" sz="2400" dirty="0"/>
          </a:p>
          <a:p>
            <a:r>
              <a:rPr lang="nn-NO" sz="2400" b="1" u="sng" dirty="0"/>
              <a:t>Ta bilete </a:t>
            </a:r>
            <a:r>
              <a:rPr lang="nn-NO" sz="2400" dirty="0"/>
              <a:t>sjølv eller avtal med andre, utlegging same dag </a:t>
            </a:r>
            <a:endParaRPr lang="nb-NO" sz="2400" dirty="0"/>
          </a:p>
        </p:txBody>
      </p:sp>
      <p:sp>
        <p:nvSpPr>
          <p:cNvPr id="9" name="TekstSylinder 8">
            <a:extLst>
              <a:ext uri="{FF2B5EF4-FFF2-40B4-BE49-F238E27FC236}">
                <a16:creationId xmlns:a16="http://schemas.microsoft.com/office/drawing/2014/main" id="{7E0B2818-9074-4D94-8085-62AB3AF25656}"/>
              </a:ext>
            </a:extLst>
          </p:cNvPr>
          <p:cNvSpPr txBox="1"/>
          <p:nvPr/>
        </p:nvSpPr>
        <p:spPr>
          <a:xfrm>
            <a:off x="2858703" y="177800"/>
            <a:ext cx="6627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  <a:t>2. Turleiar sine oppgaver, kurs, kompetanse og ansvar</a:t>
            </a:r>
            <a:endParaRPr lang="nb-NO" dirty="0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984EEAE9-F455-4858-B08A-89FD030EB649}"/>
              </a:ext>
            </a:extLst>
          </p:cNvPr>
          <p:cNvSpPr txBox="1"/>
          <p:nvPr/>
        </p:nvSpPr>
        <p:spPr>
          <a:xfrm>
            <a:off x="4345103" y="791641"/>
            <a:ext cx="1827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b="1" dirty="0"/>
              <a:t>Oppgaver</a:t>
            </a:r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99CF9BF0-E30A-4E2B-A6B6-85ABF2825523}"/>
              </a:ext>
            </a:extLst>
          </p:cNvPr>
          <p:cNvSpPr txBox="1"/>
          <p:nvPr/>
        </p:nvSpPr>
        <p:spPr>
          <a:xfrm>
            <a:off x="2464068" y="5385852"/>
            <a:ext cx="434772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/>
              <a:t>Tips: Ta bilde av turbeskrivelsen!</a:t>
            </a:r>
          </a:p>
        </p:txBody>
      </p:sp>
    </p:spTree>
    <p:extLst>
      <p:ext uri="{BB962C8B-B14F-4D97-AF65-F5344CB8AC3E}">
        <p14:creationId xmlns:p14="http://schemas.microsoft.com/office/powerpoint/2010/main" val="49980116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endParaRPr lang="nb-NO" sz="3200" dirty="0"/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9" name="TekstSylinder 8">
            <a:extLst>
              <a:ext uri="{FF2B5EF4-FFF2-40B4-BE49-F238E27FC236}">
                <a16:creationId xmlns:a16="http://schemas.microsoft.com/office/drawing/2014/main" id="{7E0B2818-9074-4D94-8085-62AB3AF25656}"/>
              </a:ext>
            </a:extLst>
          </p:cNvPr>
          <p:cNvSpPr txBox="1"/>
          <p:nvPr/>
        </p:nvSpPr>
        <p:spPr>
          <a:xfrm>
            <a:off x="2858703" y="177800"/>
            <a:ext cx="6627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  <a:t>2. Turleiar sine oppgaver, kurs, kompetanse og ansvar</a:t>
            </a:r>
            <a:endParaRPr lang="nb-NO" dirty="0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984EEAE9-F455-4858-B08A-89FD030EB649}"/>
              </a:ext>
            </a:extLst>
          </p:cNvPr>
          <p:cNvSpPr txBox="1"/>
          <p:nvPr/>
        </p:nvSpPr>
        <p:spPr>
          <a:xfrm>
            <a:off x="4345103" y="791641"/>
            <a:ext cx="182716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3200" b="1" dirty="0"/>
              <a:t>Oppgaver</a:t>
            </a:r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DE86F93D-7F4F-4B84-9F95-6E68486EB41A}"/>
              </a:ext>
            </a:extLst>
          </p:cNvPr>
          <p:cNvSpPr txBox="1"/>
          <p:nvPr/>
        </p:nvSpPr>
        <p:spPr>
          <a:xfrm>
            <a:off x="697832" y="2269958"/>
            <a:ext cx="9144000" cy="40934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000" b="1" dirty="0"/>
              <a:t>På tur: </a:t>
            </a:r>
            <a:endParaRPr lang="nb-NO" sz="2000" dirty="0"/>
          </a:p>
          <a:p>
            <a:pPr lvl="0" fontAlgn="base"/>
            <a:r>
              <a:rPr lang="nn-NO" sz="2000" dirty="0"/>
              <a:t>Presenter deg sjølv og kjentmannen </a:t>
            </a:r>
            <a:endParaRPr lang="nb-NO" sz="2000" dirty="0"/>
          </a:p>
          <a:p>
            <a:pPr lvl="0" fontAlgn="base"/>
            <a:r>
              <a:rPr lang="nn-NO" sz="2000" dirty="0"/>
              <a:t>Informer om ruteval, planar for dagen </a:t>
            </a:r>
            <a:endParaRPr lang="nb-NO" sz="2000" dirty="0"/>
          </a:p>
          <a:p>
            <a:pPr lvl="0" fontAlgn="base"/>
            <a:r>
              <a:rPr lang="nn-NO" sz="2000" dirty="0"/>
              <a:t>Kontroller ditt eige og deltakaranes utstyr </a:t>
            </a:r>
            <a:endParaRPr lang="nb-NO" sz="2000" dirty="0"/>
          </a:p>
          <a:p>
            <a:pPr lvl="0" fontAlgn="base"/>
            <a:r>
              <a:rPr lang="nn-NO" sz="2000" dirty="0"/>
              <a:t>Få eit inntrykk av deltakaranes form og evne til å gjennomføre turen </a:t>
            </a:r>
            <a:endParaRPr lang="nb-NO" sz="2000" dirty="0"/>
          </a:p>
          <a:p>
            <a:pPr lvl="0" fontAlgn="base"/>
            <a:r>
              <a:rPr lang="nn-NO" sz="2000" dirty="0"/>
              <a:t>Avvis høfleg turdeltakarar som ikkje bør gjennomføre turen </a:t>
            </a:r>
            <a:endParaRPr lang="nb-NO" sz="2000" dirty="0"/>
          </a:p>
          <a:p>
            <a:pPr lvl="0" fontAlgn="base"/>
            <a:r>
              <a:rPr lang="nn-NO" sz="2000" dirty="0"/>
              <a:t>Hald gruppa samla - vit alltid kor deltakarane er </a:t>
            </a:r>
            <a:endParaRPr lang="nb-NO" sz="2000" dirty="0"/>
          </a:p>
          <a:p>
            <a:pPr lvl="0" fontAlgn="base"/>
            <a:r>
              <a:rPr lang="nn-NO" sz="2000" dirty="0"/>
              <a:t>Kjentmannen går i front, turleiaren eller annan utpeika person går bak </a:t>
            </a:r>
            <a:endParaRPr lang="nb-NO" sz="2000" dirty="0"/>
          </a:p>
          <a:p>
            <a:pPr lvl="0" fontAlgn="base"/>
            <a:r>
              <a:rPr lang="nn-NO" sz="2000" dirty="0"/>
              <a:t>Fordel felles byrder på deltakarane, men avlast dei som slit </a:t>
            </a:r>
            <a:endParaRPr lang="nb-NO" sz="2000" dirty="0"/>
          </a:p>
          <a:p>
            <a:pPr lvl="0" fontAlgn="base"/>
            <a:r>
              <a:rPr lang="nn-NO" sz="2000" dirty="0"/>
              <a:t>Følg med om deltakarane har problem med tempoet, gnagsår, utstyr m.m. </a:t>
            </a:r>
            <a:endParaRPr lang="nb-NO" sz="2000" dirty="0"/>
          </a:p>
          <a:p>
            <a:pPr lvl="0" fontAlgn="base"/>
            <a:r>
              <a:rPr lang="nn-NO" sz="2000" dirty="0"/>
              <a:t>Ta pausar for å samle laget, kvile, drikke, ete, informere og skaffe oversikt </a:t>
            </a:r>
            <a:endParaRPr lang="nb-NO" sz="2000" dirty="0"/>
          </a:p>
          <a:p>
            <a:r>
              <a:rPr lang="nn-NO" sz="2000" dirty="0"/>
              <a:t>Viktig med godt humør </a:t>
            </a:r>
            <a:br>
              <a:rPr lang="nn-NO" sz="2000" dirty="0"/>
            </a:br>
            <a:r>
              <a:rPr lang="nn-NO" sz="2000" b="1" dirty="0"/>
              <a:t>NB! HUSK ALLTID Å FÅ GODKJENNING FØR EN TEK BILDE SOM VISER DELTAKARAR!</a:t>
            </a:r>
            <a:endParaRPr lang="nb-NO" sz="2000" b="1" dirty="0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799D67D7-0265-409E-B683-7A2BC947004C}"/>
              </a:ext>
            </a:extLst>
          </p:cNvPr>
          <p:cNvSpPr txBox="1"/>
          <p:nvPr/>
        </p:nvSpPr>
        <p:spPr>
          <a:xfrm>
            <a:off x="577516" y="1900626"/>
            <a:ext cx="4330481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400" b="1" dirty="0"/>
              <a:t>VEDLEGG 1 – Tiltakskort turleiar </a:t>
            </a:r>
            <a:endParaRPr lang="nb-NO" sz="2400" dirty="0"/>
          </a:p>
        </p:txBody>
      </p:sp>
    </p:spTree>
    <p:extLst>
      <p:ext uri="{BB962C8B-B14F-4D97-AF65-F5344CB8AC3E}">
        <p14:creationId xmlns:p14="http://schemas.microsoft.com/office/powerpoint/2010/main" val="50676784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endParaRPr lang="nb-NO" sz="3200" dirty="0"/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FE6FA6C3-B842-48A2-B6F8-7CC79B1807B0}"/>
              </a:ext>
            </a:extLst>
          </p:cNvPr>
          <p:cNvSpPr txBox="1"/>
          <p:nvPr/>
        </p:nvSpPr>
        <p:spPr>
          <a:xfrm>
            <a:off x="697832" y="1923365"/>
            <a:ext cx="7900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VEDLEGG 1 – Tiltakskort turleiar </a:t>
            </a:r>
            <a:endParaRPr lang="nb-NO" sz="2400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1DA0F141-9622-41EF-9C65-E826603D5039}"/>
              </a:ext>
            </a:extLst>
          </p:cNvPr>
          <p:cNvSpPr txBox="1"/>
          <p:nvPr/>
        </p:nvSpPr>
        <p:spPr>
          <a:xfrm>
            <a:off x="697832" y="2328845"/>
            <a:ext cx="9705157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400" b="1" dirty="0"/>
              <a:t>På hytta: </a:t>
            </a:r>
            <a:endParaRPr lang="nb-NO" sz="2400" dirty="0"/>
          </a:p>
          <a:p>
            <a:pPr lvl="0" fontAlgn="base"/>
            <a:r>
              <a:rPr lang="nn-NO" sz="2400" dirty="0"/>
              <a:t>Sørg for at alle deltakarane skriv seg inn i hytteprotokollen når de kjem fram </a:t>
            </a:r>
            <a:endParaRPr lang="nb-NO" sz="2400" dirty="0"/>
          </a:p>
          <a:p>
            <a:pPr lvl="0" fontAlgn="base"/>
            <a:r>
              <a:rPr lang="nn-NO" sz="2400" dirty="0"/>
              <a:t>Ta omsyn til andre gjester og følg hyttereglane </a:t>
            </a:r>
            <a:endParaRPr lang="nb-NO" sz="2400" dirty="0"/>
          </a:p>
          <a:p>
            <a:pPr lvl="0" fontAlgn="base"/>
            <a:r>
              <a:rPr lang="nn-NO" sz="2400" dirty="0"/>
              <a:t>Organiser og fordel hyttearbeid viss nødvendig </a:t>
            </a:r>
            <a:endParaRPr lang="nb-NO" sz="2400" dirty="0"/>
          </a:p>
          <a:p>
            <a:pPr lvl="0" fontAlgn="base"/>
            <a:r>
              <a:rPr lang="nn-NO" sz="2400" dirty="0"/>
              <a:t>Minne deltakarane om oppgjer for dagsbesøk/overnatting </a:t>
            </a:r>
            <a:endParaRPr lang="nb-NO" sz="2400" dirty="0"/>
          </a:p>
          <a:p>
            <a:pPr lvl="0" fontAlgn="base"/>
            <a:r>
              <a:rPr lang="nb-NO" sz="2400" dirty="0"/>
              <a:t>Sjekk </a:t>
            </a:r>
            <a:r>
              <a:rPr lang="nb-NO" sz="2400" dirty="0" err="1"/>
              <a:t>vêrmelding</a:t>
            </a:r>
            <a:r>
              <a:rPr lang="nb-NO" sz="2400" dirty="0"/>
              <a:t> og planlegg neste økt </a:t>
            </a:r>
          </a:p>
          <a:p>
            <a:pPr lvl="0" fontAlgn="base"/>
            <a:r>
              <a:rPr lang="nn-NO" sz="2400" dirty="0"/>
              <a:t>Orienter om tidspunkt for frukost og avmarsj  </a:t>
            </a:r>
            <a:endParaRPr lang="nb-NO" sz="2400" dirty="0"/>
          </a:p>
          <a:p>
            <a:pPr lvl="0" fontAlgn="base"/>
            <a:r>
              <a:rPr lang="nn-NO" sz="2400" dirty="0"/>
              <a:t>Ta med all mat og søppel vidare </a:t>
            </a:r>
            <a:endParaRPr lang="nb-NO" sz="2400" dirty="0"/>
          </a:p>
          <a:p>
            <a:r>
              <a:rPr lang="nn-NO" sz="2400" dirty="0"/>
              <a:t>Forlat hytta lufta, ryddig og med tennved klar til neste gjest</a:t>
            </a:r>
            <a:endParaRPr lang="nb-NO" sz="2400" dirty="0"/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80C7C4C9-27C1-4D38-927D-9FF9E90622A3}"/>
              </a:ext>
            </a:extLst>
          </p:cNvPr>
          <p:cNvSpPr txBox="1"/>
          <p:nvPr/>
        </p:nvSpPr>
        <p:spPr>
          <a:xfrm>
            <a:off x="2236842" y="337025"/>
            <a:ext cx="6627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  <a:t>2. Turleiar sine </a:t>
            </a:r>
            <a:r>
              <a:rPr lang="nn-NO" b="1" dirty="0" err="1">
                <a:solidFill>
                  <a:srgbClr val="333333"/>
                </a:solidFill>
                <a:latin typeface="georgia" panose="02040502050405020303" pitchFamily="18" charset="0"/>
              </a:rPr>
              <a:t>oppgaver</a:t>
            </a:r>
            <a: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  <a:t>, kurs, kompetanse og ansvar</a:t>
            </a:r>
            <a:endParaRPr lang="nb-NO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F62E266C-D8EE-45E1-8D2B-6ED0FF81A1E8}"/>
              </a:ext>
            </a:extLst>
          </p:cNvPr>
          <p:cNvSpPr txBox="1"/>
          <p:nvPr/>
        </p:nvSpPr>
        <p:spPr>
          <a:xfrm>
            <a:off x="4408370" y="1027844"/>
            <a:ext cx="141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/>
              <a:t>Oppgaver</a:t>
            </a:r>
          </a:p>
        </p:txBody>
      </p:sp>
    </p:spTree>
    <p:extLst>
      <p:ext uri="{BB962C8B-B14F-4D97-AF65-F5344CB8AC3E}">
        <p14:creationId xmlns:p14="http://schemas.microsoft.com/office/powerpoint/2010/main" val="32779367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endParaRPr lang="nb-NO" sz="3200" dirty="0"/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FE6FA6C3-B842-48A2-B6F8-7CC79B1807B0}"/>
              </a:ext>
            </a:extLst>
          </p:cNvPr>
          <p:cNvSpPr txBox="1"/>
          <p:nvPr/>
        </p:nvSpPr>
        <p:spPr>
          <a:xfrm>
            <a:off x="697832" y="1923365"/>
            <a:ext cx="7900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VEDLEGG 1 – Tiltakskort turleiar </a:t>
            </a:r>
            <a:endParaRPr lang="nb-NO" sz="2400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1DA0F141-9622-41EF-9C65-E826603D5039}"/>
              </a:ext>
            </a:extLst>
          </p:cNvPr>
          <p:cNvSpPr txBox="1"/>
          <p:nvPr/>
        </p:nvSpPr>
        <p:spPr>
          <a:xfrm>
            <a:off x="697832" y="2328845"/>
            <a:ext cx="7829259" cy="285193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1800" b="1" dirty="0"/>
              <a:t>Når uhellet er ute: </a:t>
            </a:r>
            <a:endParaRPr lang="nb-NO" sz="1800" dirty="0"/>
          </a:p>
          <a:p>
            <a:pPr lvl="0" fontAlgn="base"/>
            <a:r>
              <a:rPr lang="nn-NO" sz="1800" dirty="0"/>
              <a:t>Følg eiga sjekkliste </a:t>
            </a:r>
          </a:p>
          <a:p>
            <a:pPr lvl="0" fontAlgn="base"/>
            <a:r>
              <a:rPr lang="nb-NO" u="sng" dirty="0">
                <a:hlinkClick r:id="rId3"/>
              </a:rPr>
              <a:t>Turlederens kriseark og Førstehjelps ABC</a:t>
            </a:r>
            <a:endParaRPr lang="nb-NO" sz="1800" dirty="0"/>
          </a:p>
          <a:p>
            <a:r>
              <a:rPr lang="nn-NO" sz="1800" dirty="0"/>
              <a:t>  </a:t>
            </a:r>
            <a:endParaRPr lang="nb-NO" sz="1800" dirty="0"/>
          </a:p>
          <a:p>
            <a:r>
              <a:rPr lang="nn-NO" sz="1800" b="1" dirty="0"/>
              <a:t>Etter turen: </a:t>
            </a:r>
            <a:endParaRPr lang="nb-NO" sz="1800" dirty="0"/>
          </a:p>
          <a:p>
            <a:pPr lvl="0" fontAlgn="base"/>
            <a:r>
              <a:rPr lang="nn-NO" sz="1800" dirty="0"/>
              <a:t>Send melding til ansvarshavande gruppa, ref. organisasjonskart, om tal deltakarar </a:t>
            </a:r>
            <a:br>
              <a:rPr lang="nn-NO" sz="1800" dirty="0"/>
            </a:br>
            <a:r>
              <a:rPr lang="nn-NO" sz="1800" dirty="0"/>
              <a:t>(barn, unge, vaksne) </a:t>
            </a:r>
            <a:endParaRPr lang="nb-NO" sz="1800" dirty="0"/>
          </a:p>
          <a:p>
            <a:pPr lvl="0" fontAlgn="base"/>
            <a:r>
              <a:rPr lang="nn-NO" sz="1800" dirty="0"/>
              <a:t>Send bilete og referat frå turen til infoansvarleg i styret. </a:t>
            </a:r>
            <a:endParaRPr lang="nb-NO" sz="1800" dirty="0"/>
          </a:p>
          <a:p>
            <a:pPr lvl="0" fontAlgn="base"/>
            <a:r>
              <a:rPr lang="nn-NO" sz="1800" dirty="0"/>
              <a:t>Meld frå dersom det var særskilte utfordringar ved turen </a:t>
            </a:r>
            <a:endParaRPr lang="nb-NO" sz="1800" dirty="0"/>
          </a:p>
          <a:p>
            <a:pPr marL="455930" marR="548005" indent="-6350">
              <a:lnSpc>
                <a:spcPct val="103000"/>
              </a:lnSpc>
              <a:spcAft>
                <a:spcPts val="40"/>
              </a:spcAft>
            </a:pPr>
            <a:r>
              <a:rPr lang="nn-NO" sz="1800" dirty="0">
                <a:solidFill>
                  <a:srgbClr val="000000"/>
                </a:solidFill>
                <a:effectLst/>
                <a:latin typeface="Arial" panose="020B0604020202020204" pitchFamily="34" charset="0"/>
                <a:ea typeface="Arial" panose="020B0604020202020204" pitchFamily="34" charset="0"/>
              </a:rPr>
              <a:t> </a:t>
            </a:r>
            <a:endParaRPr lang="nb-NO" sz="1800" dirty="0">
              <a:solidFill>
                <a:srgbClr val="000000"/>
              </a:solidFill>
              <a:effectLst/>
              <a:latin typeface="Arial" panose="020B0604020202020204" pitchFamily="34" charset="0"/>
              <a:ea typeface="Arial" panose="020B0604020202020204" pitchFamily="34" charset="0"/>
            </a:endParaRPr>
          </a:p>
        </p:txBody>
      </p:sp>
      <p:sp>
        <p:nvSpPr>
          <p:cNvPr id="10" name="TekstSylinder 9">
            <a:extLst>
              <a:ext uri="{FF2B5EF4-FFF2-40B4-BE49-F238E27FC236}">
                <a16:creationId xmlns:a16="http://schemas.microsoft.com/office/drawing/2014/main" id="{80C7C4C9-27C1-4D38-927D-9FF9E90622A3}"/>
              </a:ext>
            </a:extLst>
          </p:cNvPr>
          <p:cNvSpPr txBox="1"/>
          <p:nvPr/>
        </p:nvSpPr>
        <p:spPr>
          <a:xfrm>
            <a:off x="2236842" y="337025"/>
            <a:ext cx="6627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b="1">
                <a:solidFill>
                  <a:srgbClr val="333333"/>
                </a:solidFill>
                <a:latin typeface="georgia" panose="02040502050405020303" pitchFamily="18" charset="0"/>
              </a:rPr>
              <a:t>2. Turleiar sine oppgaver, kurs, kompetanse og ansvar</a:t>
            </a:r>
            <a:endParaRPr lang="nb-NO" dirty="0"/>
          </a:p>
        </p:txBody>
      </p:sp>
      <p:sp>
        <p:nvSpPr>
          <p:cNvPr id="11" name="TekstSylinder 10">
            <a:extLst>
              <a:ext uri="{FF2B5EF4-FFF2-40B4-BE49-F238E27FC236}">
                <a16:creationId xmlns:a16="http://schemas.microsoft.com/office/drawing/2014/main" id="{F62E266C-D8EE-45E1-8D2B-6ED0FF81A1E8}"/>
              </a:ext>
            </a:extLst>
          </p:cNvPr>
          <p:cNvSpPr txBox="1"/>
          <p:nvPr/>
        </p:nvSpPr>
        <p:spPr>
          <a:xfrm>
            <a:off x="4408370" y="1027844"/>
            <a:ext cx="1419299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b-NO" sz="2400" b="1" dirty="0"/>
              <a:t>Oppgaver</a:t>
            </a:r>
          </a:p>
        </p:txBody>
      </p:sp>
    </p:spTree>
    <p:extLst>
      <p:ext uri="{BB962C8B-B14F-4D97-AF65-F5344CB8AC3E}">
        <p14:creationId xmlns:p14="http://schemas.microsoft.com/office/powerpoint/2010/main" val="20700027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tel 1">
            <a:extLst>
              <a:ext uri="{FF2B5EF4-FFF2-40B4-BE49-F238E27FC236}">
                <a16:creationId xmlns:a16="http://schemas.microsoft.com/office/drawing/2014/main" id="{6C42AC26-8E46-454C-BAD9-B5E1E176B529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77800"/>
            <a:ext cx="9144000" cy="895100"/>
          </a:xfrm>
        </p:spPr>
        <p:txBody>
          <a:bodyPr>
            <a:normAutofit fontScale="90000"/>
          </a:bodyPr>
          <a:lstStyle/>
          <a:p>
            <a:r>
              <a:rPr lang="nb-NO" dirty="0"/>
              <a:t>Flora Turlag </a:t>
            </a:r>
            <a:r>
              <a:rPr lang="nn-NO" dirty="0"/>
              <a:t>turleiarsamling</a:t>
            </a:r>
          </a:p>
        </p:txBody>
      </p:sp>
      <p:sp>
        <p:nvSpPr>
          <p:cNvPr id="3" name="Undertittel 2">
            <a:extLst>
              <a:ext uri="{FF2B5EF4-FFF2-40B4-BE49-F238E27FC236}">
                <a16:creationId xmlns:a16="http://schemas.microsoft.com/office/drawing/2014/main" id="{362BD034-DB2D-4057-80E8-740BF32B11DD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br>
              <a:rPr lang="nb-NO" sz="3200" dirty="0"/>
            </a:br>
            <a:endParaRPr lang="nb-NO" sz="3200" dirty="0"/>
          </a:p>
        </p:txBody>
      </p:sp>
      <p:pic>
        <p:nvPicPr>
          <p:cNvPr id="6" name="officeArt object">
            <a:extLst>
              <a:ext uri="{FF2B5EF4-FFF2-40B4-BE49-F238E27FC236}">
                <a16:creationId xmlns:a16="http://schemas.microsoft.com/office/drawing/2014/main" id="{EC1C3030-4634-451B-8AE4-257A8064F774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7" name="TekstSylinder 6">
            <a:extLst>
              <a:ext uri="{FF2B5EF4-FFF2-40B4-BE49-F238E27FC236}">
                <a16:creationId xmlns:a16="http://schemas.microsoft.com/office/drawing/2014/main" id="{FE6FA6C3-B842-48A2-B6F8-7CC79B1807B0}"/>
              </a:ext>
            </a:extLst>
          </p:cNvPr>
          <p:cNvSpPr txBox="1"/>
          <p:nvPr/>
        </p:nvSpPr>
        <p:spPr>
          <a:xfrm>
            <a:off x="697832" y="1923365"/>
            <a:ext cx="790073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n-NO" sz="2400" b="1" dirty="0"/>
              <a:t>VEDLEGG 1 – Tiltakskort turleiar </a:t>
            </a:r>
            <a:endParaRPr lang="nb-NO" sz="2400" dirty="0"/>
          </a:p>
        </p:txBody>
      </p:sp>
      <p:sp>
        <p:nvSpPr>
          <p:cNvPr id="8" name="TekstSylinder 7">
            <a:extLst>
              <a:ext uri="{FF2B5EF4-FFF2-40B4-BE49-F238E27FC236}">
                <a16:creationId xmlns:a16="http://schemas.microsoft.com/office/drawing/2014/main" id="{1DA0F141-9622-41EF-9C65-E826603D5039}"/>
              </a:ext>
            </a:extLst>
          </p:cNvPr>
          <p:cNvSpPr txBox="1"/>
          <p:nvPr/>
        </p:nvSpPr>
        <p:spPr>
          <a:xfrm>
            <a:off x="697832" y="2328845"/>
            <a:ext cx="10358348" cy="34163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sz="2400" b="1" dirty="0"/>
              <a:t>Når uhellet er ute: </a:t>
            </a:r>
            <a:endParaRPr lang="nb-NO" sz="2400" dirty="0"/>
          </a:p>
          <a:p>
            <a:pPr lvl="0" fontAlgn="base"/>
            <a:r>
              <a:rPr lang="nn-NO" sz="2400" dirty="0"/>
              <a:t>Følg eiga sjekkliste </a:t>
            </a:r>
          </a:p>
          <a:p>
            <a:pPr lvl="0" fontAlgn="base"/>
            <a:r>
              <a:rPr lang="nb-NO" u="sng" dirty="0">
                <a:hlinkClick r:id="rId3"/>
              </a:rPr>
              <a:t>Turlederens kriseark og Førstehjelps ABC</a:t>
            </a:r>
            <a:endParaRPr lang="nb-NO" sz="2400" dirty="0"/>
          </a:p>
          <a:p>
            <a:r>
              <a:rPr lang="nn-NO" sz="2400" dirty="0"/>
              <a:t>  </a:t>
            </a:r>
            <a:endParaRPr lang="nb-NO" sz="2400" dirty="0"/>
          </a:p>
          <a:p>
            <a:r>
              <a:rPr lang="nn-NO" sz="2400" b="1" dirty="0"/>
              <a:t>Etter turen: </a:t>
            </a:r>
            <a:endParaRPr lang="nb-NO" sz="2400" dirty="0"/>
          </a:p>
          <a:p>
            <a:pPr lvl="0" fontAlgn="base"/>
            <a:r>
              <a:rPr lang="nn-NO" sz="2400" dirty="0"/>
              <a:t>Send melding til ansvarshavande gruppa, ref. organisasjonskart, om tal deltakarar </a:t>
            </a:r>
            <a:br>
              <a:rPr lang="nn-NO" sz="2400" dirty="0"/>
            </a:br>
            <a:r>
              <a:rPr lang="nn-NO" sz="2400" dirty="0"/>
              <a:t>(barn, unge, vaksne) </a:t>
            </a:r>
            <a:endParaRPr lang="nb-NO" sz="2400" dirty="0"/>
          </a:p>
          <a:p>
            <a:pPr lvl="0" fontAlgn="base"/>
            <a:r>
              <a:rPr lang="nn-NO" sz="2400" dirty="0"/>
              <a:t>Send bilete og referat frå turen til infoansvarleg i styret. </a:t>
            </a:r>
            <a:endParaRPr lang="nb-NO" sz="2400" dirty="0"/>
          </a:p>
          <a:p>
            <a:pPr lvl="0" fontAlgn="base"/>
            <a:r>
              <a:rPr lang="nn-NO" sz="2400" dirty="0"/>
              <a:t>Meld frå dersom det var særskilte utfordringar ved turen </a:t>
            </a:r>
            <a:endParaRPr lang="nb-NO" sz="2400" dirty="0"/>
          </a:p>
        </p:txBody>
      </p:sp>
      <p:sp>
        <p:nvSpPr>
          <p:cNvPr id="4" name="TekstSylinder 3">
            <a:extLst>
              <a:ext uri="{FF2B5EF4-FFF2-40B4-BE49-F238E27FC236}">
                <a16:creationId xmlns:a16="http://schemas.microsoft.com/office/drawing/2014/main" id="{6FCE4C8D-64D9-47F7-9614-FB406AA24399}"/>
              </a:ext>
            </a:extLst>
          </p:cNvPr>
          <p:cNvSpPr txBox="1"/>
          <p:nvPr/>
        </p:nvSpPr>
        <p:spPr>
          <a:xfrm>
            <a:off x="2759836" y="1112069"/>
            <a:ext cx="6627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  <a:t>2. Turleiar sine </a:t>
            </a:r>
            <a:r>
              <a:rPr lang="nn-NO" b="1" dirty="0" err="1">
                <a:solidFill>
                  <a:srgbClr val="333333"/>
                </a:solidFill>
                <a:latin typeface="georgia" panose="02040502050405020303" pitchFamily="18" charset="0"/>
              </a:rPr>
              <a:t>oppgaver</a:t>
            </a:r>
            <a:r>
              <a:rPr lang="nn-NO" b="1" dirty="0">
                <a:solidFill>
                  <a:srgbClr val="333333"/>
                </a:solidFill>
                <a:latin typeface="georgia" panose="02040502050405020303" pitchFamily="18" charset="0"/>
              </a:rPr>
              <a:t>, kurs, kompetanse og ansvar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3913685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e 3">
            <a:extLst>
              <a:ext uri="{FF2B5EF4-FFF2-40B4-BE49-F238E27FC236}">
                <a16:creationId xmlns:a16="http://schemas.microsoft.com/office/drawing/2014/main" id="{73BEE854-A6C2-4EA5-994A-EDEE3087D39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052533" y="916695"/>
            <a:ext cx="7474461" cy="4615479"/>
          </a:xfrm>
          <a:prstGeom prst="rect">
            <a:avLst/>
          </a:prstGeom>
        </p:spPr>
      </p:pic>
      <p:pic>
        <p:nvPicPr>
          <p:cNvPr id="16" name="officeArt object">
            <a:extLst>
              <a:ext uri="{FF2B5EF4-FFF2-40B4-BE49-F238E27FC236}">
                <a16:creationId xmlns:a16="http://schemas.microsoft.com/office/drawing/2014/main" id="{A97F6AFF-DC93-47CB-9CEA-6F6E1B2A042B}"/>
              </a:ext>
            </a:extLst>
          </p:cNvPr>
          <p:cNvPicPr/>
          <p:nvPr/>
        </p:nvPicPr>
        <p:blipFill>
          <a:blip r:embed="rId3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7F2FBBAC-F1F5-46E4-AB96-E16FA7D0ED29}"/>
              </a:ext>
            </a:extLst>
          </p:cNvPr>
          <p:cNvSpPr txBox="1"/>
          <p:nvPr/>
        </p:nvSpPr>
        <p:spPr>
          <a:xfrm>
            <a:off x="2306594" y="295203"/>
            <a:ext cx="6627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b="1">
                <a:solidFill>
                  <a:srgbClr val="333333"/>
                </a:solidFill>
                <a:latin typeface="georgia" panose="02040502050405020303" pitchFamily="18" charset="0"/>
              </a:rPr>
              <a:t>2. Turleiar sine oppgaver, kurs, kompetanse og ansvar</a:t>
            </a:r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292420151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6" name="officeArt object">
            <a:extLst>
              <a:ext uri="{FF2B5EF4-FFF2-40B4-BE49-F238E27FC236}">
                <a16:creationId xmlns:a16="http://schemas.microsoft.com/office/drawing/2014/main" id="{A97F6AFF-DC93-47CB-9CEA-6F6E1B2A042B}"/>
              </a:ext>
            </a:extLst>
          </p:cNvPr>
          <p:cNvPicPr/>
          <p:nvPr/>
        </p:nvPicPr>
        <p:blipFill>
          <a:blip r:embed="rId2"/>
          <a:stretch>
            <a:fillRect/>
          </a:stretch>
        </p:blipFill>
        <p:spPr>
          <a:xfrm>
            <a:off x="9386971" y="5969000"/>
            <a:ext cx="2578100" cy="711200"/>
          </a:xfrm>
          <a:prstGeom prst="rect">
            <a:avLst/>
          </a:prstGeom>
          <a:ln w="12700" cap="flat">
            <a:noFill/>
            <a:miter lim="400000"/>
          </a:ln>
          <a:effectLst/>
        </p:spPr>
      </p:pic>
      <p:sp>
        <p:nvSpPr>
          <p:cNvPr id="3" name="TekstSylinder 2">
            <a:extLst>
              <a:ext uri="{FF2B5EF4-FFF2-40B4-BE49-F238E27FC236}">
                <a16:creationId xmlns:a16="http://schemas.microsoft.com/office/drawing/2014/main" id="{7F2FBBAC-F1F5-46E4-AB96-E16FA7D0ED29}"/>
              </a:ext>
            </a:extLst>
          </p:cNvPr>
          <p:cNvSpPr txBox="1"/>
          <p:nvPr/>
        </p:nvSpPr>
        <p:spPr>
          <a:xfrm>
            <a:off x="2306594" y="295203"/>
            <a:ext cx="6627135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n-NO" b="1">
                <a:solidFill>
                  <a:srgbClr val="333333"/>
                </a:solidFill>
                <a:latin typeface="georgia" panose="02040502050405020303" pitchFamily="18" charset="0"/>
              </a:rPr>
              <a:t>2. Turleiar sine oppgaver, kurs, kompetanse og ansvar</a:t>
            </a:r>
            <a:endParaRPr lang="nb-NO" dirty="0"/>
          </a:p>
        </p:txBody>
      </p:sp>
      <p:sp>
        <p:nvSpPr>
          <p:cNvPr id="2" name="TekstSylinder 1">
            <a:extLst>
              <a:ext uri="{FF2B5EF4-FFF2-40B4-BE49-F238E27FC236}">
                <a16:creationId xmlns:a16="http://schemas.microsoft.com/office/drawing/2014/main" id="{685FA898-EE8B-44F7-A1A6-7D39D96E830E}"/>
              </a:ext>
            </a:extLst>
          </p:cNvPr>
          <p:cNvSpPr txBox="1"/>
          <p:nvPr/>
        </p:nvSpPr>
        <p:spPr>
          <a:xfrm>
            <a:off x="889686" y="1779372"/>
            <a:ext cx="1048676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nb-NO" sz="4400" dirty="0"/>
              <a:t>FORSIKRING:</a:t>
            </a:r>
          </a:p>
          <a:p>
            <a:r>
              <a:rPr lang="nb-NO" sz="3200" dirty="0"/>
              <a:t>DNT sin forsikring dekker kun ansvar på grunn av uaktsomhet</a:t>
            </a:r>
          </a:p>
          <a:p>
            <a:r>
              <a:rPr lang="nb-NO" sz="3200" dirty="0"/>
              <a:t>fra DNT sine medlemsforeninger og / eller DNT sine turledere.</a:t>
            </a:r>
          </a:p>
          <a:p>
            <a:endParaRPr lang="nb-NO" dirty="0"/>
          </a:p>
        </p:txBody>
      </p:sp>
    </p:spTree>
    <p:extLst>
      <p:ext uri="{BB962C8B-B14F-4D97-AF65-F5344CB8AC3E}">
        <p14:creationId xmlns:p14="http://schemas.microsoft.com/office/powerpoint/2010/main" val="187550249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325</TotalTime>
  <Words>1038</Words>
  <Application>Microsoft Office PowerPoint</Application>
  <PresentationFormat>Widescreen</PresentationFormat>
  <Paragraphs>131</Paragraphs>
  <Slides>18</Slides>
  <Notes>0</Notes>
  <HiddenSlides>0</HiddenSlides>
  <MMClips>0</MMClips>
  <ScaleCrop>false</ScaleCrop>
  <HeadingPairs>
    <vt:vector size="6" baseType="variant">
      <vt:variant>
        <vt:lpstr>Brukte skrifter</vt:lpstr>
      </vt:variant>
      <vt:variant>
        <vt:i4>5</vt:i4>
      </vt:variant>
      <vt:variant>
        <vt:lpstr>Tema</vt:lpstr>
      </vt:variant>
      <vt:variant>
        <vt:i4>1</vt:i4>
      </vt:variant>
      <vt:variant>
        <vt:lpstr>Lysbildetitler</vt:lpstr>
      </vt:variant>
      <vt:variant>
        <vt:i4>18</vt:i4>
      </vt:variant>
    </vt:vector>
  </HeadingPairs>
  <TitlesOfParts>
    <vt:vector size="24" baseType="lpstr">
      <vt:lpstr>Arial</vt:lpstr>
      <vt:lpstr>Calibri</vt:lpstr>
      <vt:lpstr>Calibri Light</vt:lpstr>
      <vt:lpstr>DTL Nobel</vt:lpstr>
      <vt:lpstr>georgia</vt:lpstr>
      <vt:lpstr>Office-tema</vt:lpstr>
      <vt:lpstr>Flora Turlag turleiarsamling</vt:lpstr>
      <vt:lpstr>Flora Turlag turleiarsamling</vt:lpstr>
      <vt:lpstr>PowerPoint-presentasjon</vt:lpstr>
      <vt:lpstr>PowerPoint-presentasjon</vt:lpstr>
      <vt:lpstr>PowerPoint-presentasjon</vt:lpstr>
      <vt:lpstr>PowerPoint-presentasjon</vt:lpstr>
      <vt:lpstr>Flora Turlag turleiarsamling</vt:lpstr>
      <vt:lpstr>PowerPoint-presentasjon</vt:lpstr>
      <vt:lpstr>PowerPoint-presentasjon</vt:lpstr>
      <vt:lpstr>Flora Turlag turleiarsamling</vt:lpstr>
      <vt:lpstr>Flora Turlag turleiarsamling</vt:lpstr>
      <vt:lpstr>Kva kompetanse gjer dei ulike kursa</vt:lpstr>
      <vt:lpstr>Flora Turlag turleiarsamling</vt:lpstr>
      <vt:lpstr>Flora Turlag turleiarsamling</vt:lpstr>
      <vt:lpstr>Flora Turlag turleiarsamling</vt:lpstr>
      <vt:lpstr>Flora Turlag turleiarsamling</vt:lpstr>
      <vt:lpstr>Flora Turlag turleiarsamling</vt:lpstr>
      <vt:lpstr>Flora Turlag turleiarsamling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PowerPoint-presentasjon</dc:title>
  <dc:creator>Anders Myklebust</dc:creator>
  <cp:lastModifiedBy>Anders Myklebust</cp:lastModifiedBy>
  <cp:revision>17</cp:revision>
  <dcterms:created xsi:type="dcterms:W3CDTF">2019-03-17T12:05:58Z</dcterms:created>
  <dcterms:modified xsi:type="dcterms:W3CDTF">2021-11-10T20:10:20Z</dcterms:modified>
</cp:coreProperties>
</file>